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14"/>
  </p:handoutMasterIdLst>
  <p:sldIdLst>
    <p:sldId id="256" r:id="rId2"/>
    <p:sldId id="257" r:id="rId3"/>
    <p:sldId id="258" r:id="rId4"/>
    <p:sldId id="259" r:id="rId5"/>
    <p:sldId id="260" r:id="rId6"/>
    <p:sldId id="261" r:id="rId7"/>
    <p:sldId id="262" r:id="rId8"/>
    <p:sldId id="283" r:id="rId9"/>
    <p:sldId id="282" r:id="rId10"/>
    <p:sldId id="263" r:id="rId11"/>
    <p:sldId id="284" r:id="rId12"/>
  </p:sldIdLst>
  <p:sldSz cx="18288000" cy="10287000"/>
  <p:notesSz cx="6858000" cy="9144000"/>
  <p:embeddedFontLst>
    <p:embeddedFont>
      <p:font typeface="Atma Bold" panose="020B0604020202020204" charset="0"/>
      <p:regular r:id="rId15"/>
    </p:embeddedFont>
    <p:embeddedFont>
      <p:font typeface="Arial Black" panose="020B0A04020102020204" pitchFamily="34" charset="0"/>
      <p:bold r:id="rId16"/>
    </p:embeddedFont>
    <p:embeddedFont>
      <p:font typeface="Quicksand Bold" panose="020B0604020202020204" charset="0"/>
      <p:regular r:id="rId17"/>
    </p:embeddedFont>
    <p:embeddedFont>
      <p:font typeface="Calibri" panose="020F0502020204030204" pitchFamily="34" charset="0"/>
      <p:regular r:id="rId18"/>
      <p:bold r:id="rId19"/>
      <p:italic r:id="rId20"/>
      <p:boldItalic r:id="rId21"/>
    </p:embeddedFont>
    <p:embeddedFont>
      <p:font typeface="Public Sans Bold" panose="020B0604020202020204" charset="0"/>
      <p:regular r:id="rId22"/>
    </p:embeddedFont>
    <p:embeddedFont>
      <p:font typeface="Fredoka One" panose="020B0604020202020204" charset="0"/>
      <p:regular r:id="rId23"/>
    </p:embeddedFont>
    <p:embeddedFont>
      <p:font typeface="Arial Rounded MT Bold" panose="020F0704030504030204" pitchFamily="34" charset="0"/>
      <p:regular r:id="rId24"/>
    </p:embeddedFont>
    <p:embeddedFont>
      <p:font typeface="Forte" panose="03060902040502070203" pitchFamily="66"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CDC7"/>
    <a:srgbClr val="CD74AC"/>
    <a:srgbClr val="77BBC1"/>
    <a:srgbClr val="FFDE59"/>
    <a:srgbClr val="FFF1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98" autoAdjust="0"/>
  </p:normalViewPr>
  <p:slideViewPr>
    <p:cSldViewPr>
      <p:cViewPr varScale="1">
        <p:scale>
          <a:sx n="53" d="100"/>
          <a:sy n="53" d="100"/>
        </p:scale>
        <p:origin x="593" y="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DE0B40-6DDC-4E9C-AF98-5B706F308BF9}" type="datetimeFigureOut">
              <a:rPr lang="en-US" smtClean="0"/>
              <a:t>8/12/2023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28B3CB-4237-49F9-84EA-512369F4C443}" type="slidenum">
              <a:rPr lang="en-US" smtClean="0"/>
              <a:t>‹#›</a:t>
            </a:fld>
            <a:endParaRPr lang="en-US"/>
          </a:p>
        </p:txBody>
      </p:sp>
    </p:spTree>
    <p:extLst>
      <p:ext uri="{BB962C8B-B14F-4D97-AF65-F5344CB8AC3E}">
        <p14:creationId xmlns:p14="http://schemas.microsoft.com/office/powerpoint/2010/main" val="4112696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B6CBA-79AE-4EDE-B95B-B0543CA98AA5}" type="datetimeFigureOut">
              <a:rPr lang="en-US" smtClean="0"/>
              <a:t>8/12/2023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43174-1B9F-44EB-A707-A33CB02C5731}" type="slidenum">
              <a:rPr lang="en-US" smtClean="0"/>
              <a:t>‹#›</a:t>
            </a:fld>
            <a:endParaRPr lang="en-US"/>
          </a:p>
        </p:txBody>
      </p:sp>
    </p:spTree>
    <p:extLst>
      <p:ext uri="{BB962C8B-B14F-4D97-AF65-F5344CB8AC3E}">
        <p14:creationId xmlns:p14="http://schemas.microsoft.com/office/powerpoint/2010/main" val="37530997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43174-1B9F-44EB-A707-A33CB02C5731}" type="slidenum">
              <a:rPr lang="en-US" smtClean="0"/>
              <a:t>5</a:t>
            </a:fld>
            <a:endParaRPr lang="en-US"/>
          </a:p>
        </p:txBody>
      </p:sp>
    </p:spTree>
    <p:extLst>
      <p:ext uri="{BB962C8B-B14F-4D97-AF65-F5344CB8AC3E}">
        <p14:creationId xmlns:p14="http://schemas.microsoft.com/office/powerpoint/2010/main" val="2917906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43174-1B9F-44EB-A707-A33CB02C5731}" type="slidenum">
              <a:rPr lang="en-US" smtClean="0"/>
              <a:t>6</a:t>
            </a:fld>
            <a:endParaRPr lang="en-US"/>
          </a:p>
        </p:txBody>
      </p:sp>
    </p:spTree>
    <p:extLst>
      <p:ext uri="{BB962C8B-B14F-4D97-AF65-F5344CB8AC3E}">
        <p14:creationId xmlns:p14="http://schemas.microsoft.com/office/powerpoint/2010/main" val="167812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43174-1B9F-44EB-A707-A33CB02C5731}" type="slidenum">
              <a:rPr lang="en-US" smtClean="0"/>
              <a:t>8</a:t>
            </a:fld>
            <a:endParaRPr lang="en-US"/>
          </a:p>
        </p:txBody>
      </p:sp>
    </p:spTree>
    <p:extLst>
      <p:ext uri="{BB962C8B-B14F-4D97-AF65-F5344CB8AC3E}">
        <p14:creationId xmlns:p14="http://schemas.microsoft.com/office/powerpoint/2010/main" val="417248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43174-1B9F-44EB-A707-A33CB02C5731}" type="slidenum">
              <a:rPr lang="en-US" smtClean="0"/>
              <a:t>10</a:t>
            </a:fld>
            <a:endParaRPr lang="en-US"/>
          </a:p>
        </p:txBody>
      </p:sp>
    </p:spTree>
    <p:extLst>
      <p:ext uri="{BB962C8B-B14F-4D97-AF65-F5344CB8AC3E}">
        <p14:creationId xmlns:p14="http://schemas.microsoft.com/office/powerpoint/2010/main" val="1586232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11" Type="http://schemas.openxmlformats.org/officeDocument/2006/relationships/image" Target="../media/image3.png"/><Relationship Id="rId5" Type="http://schemas.openxmlformats.org/officeDocument/2006/relationships/image" Target="../media/image29.png"/><Relationship Id="rId10" Type="http://schemas.openxmlformats.org/officeDocument/2006/relationships/image" Target="../media/image30.png"/><Relationship Id="rId4" Type="http://schemas.openxmlformats.org/officeDocument/2006/relationships/image" Target="../media/image31.svg"/><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76.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3.png"/><Relationship Id="rId4" Type="http://schemas.openxmlformats.org/officeDocument/2006/relationships/image" Target="../media/image7.jpeg"/><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3.png"/><Relationship Id="rId3" Type="http://schemas.openxmlformats.org/officeDocument/2006/relationships/image" Target="../media/image1.pn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11" Type="http://schemas.openxmlformats.org/officeDocument/2006/relationships/image" Target="../media/image15.png"/><Relationship Id="rId10" Type="http://schemas.openxmlformats.org/officeDocument/2006/relationships/image" Target="../media/image23.svg"/><Relationship Id="rId4" Type="http://schemas.openxmlformats.org/officeDocument/2006/relationships/image" Target="../media/image13.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11" Type="http://schemas.openxmlformats.org/officeDocument/2006/relationships/image" Target="../media/image18.png"/><Relationship Id="rId10" Type="http://schemas.openxmlformats.org/officeDocument/2006/relationships/image" Target="../media/image21.svg"/><Relationship Id="rId4" Type="http://schemas.openxmlformats.org/officeDocument/2006/relationships/image" Target="../media/image17.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11"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3.png"/><Relationship Id="rId10" Type="http://schemas.openxmlformats.org/officeDocument/2006/relationships/image" Target="../media/image27.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5" name="Freeform 5"/>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8" name="TextBox 8"/>
          <p:cNvSpPr txBox="1"/>
          <p:nvPr/>
        </p:nvSpPr>
        <p:spPr>
          <a:xfrm rot="-82310">
            <a:off x="907570" y="3535723"/>
            <a:ext cx="17344605" cy="3200400"/>
          </a:xfrm>
          <a:prstGeom prst="rect">
            <a:avLst/>
          </a:prstGeom>
        </p:spPr>
        <p:txBody>
          <a:bodyPr lIns="0" tIns="0" rIns="0" bIns="0" rtlCol="0" anchor="t">
            <a:spAutoFit/>
          </a:bodyPr>
          <a:lstStyle/>
          <a:p>
            <a:pPr>
              <a:lnSpc>
                <a:spcPts val="6359"/>
              </a:lnSpc>
            </a:pPr>
            <a:r>
              <a:rPr lang="en-US" sz="5299" dirty="0">
                <a:solidFill>
                  <a:srgbClr val="1B1A1E"/>
                </a:solidFill>
                <a:latin typeface="Atma Bold"/>
              </a:rPr>
              <a:t>“The more that you read, the more things you will know, the more that you learn, the more places you’ll go.” —Dr. Seuss</a:t>
            </a:r>
          </a:p>
          <a:p>
            <a:pPr>
              <a:lnSpc>
                <a:spcPts val="6359"/>
              </a:lnSpc>
            </a:pPr>
            <a:endParaRPr lang="en-US" sz="5299" dirty="0">
              <a:solidFill>
                <a:srgbClr val="1B1A1E"/>
              </a:solidFill>
              <a:latin typeface="Atma Bold"/>
            </a:endParaRPr>
          </a:p>
        </p:txBody>
      </p:sp>
      <p:sp>
        <p:nvSpPr>
          <p:cNvPr id="9" name="Freeform 9"/>
          <p:cNvSpPr/>
          <p:nvPr/>
        </p:nvSpPr>
        <p:spPr>
          <a:xfrm>
            <a:off x="598870" y="2037954"/>
            <a:ext cx="1311020" cy="960620"/>
          </a:xfrm>
          <a:custGeom>
            <a:avLst/>
            <a:gdLst/>
            <a:ahLst/>
            <a:cxnLst/>
            <a:rect l="l" t="t" r="r" b="b"/>
            <a:pathLst>
              <a:path w="1311020" h="960620">
                <a:moveTo>
                  <a:pt x="0" y="0"/>
                </a:moveTo>
                <a:lnTo>
                  <a:pt x="1311020" y="0"/>
                </a:lnTo>
                <a:lnTo>
                  <a:pt x="1311020" y="960620"/>
                </a:lnTo>
                <a:lnTo>
                  <a:pt x="0" y="960620"/>
                </a:lnTo>
                <a:lnTo>
                  <a:pt x="0" y="0"/>
                </a:lnTo>
                <a:close/>
              </a:path>
            </a:pathLst>
          </a:custGeom>
          <a:blipFill>
            <a:blip r:embed="rId3">
              <a:extLst>
                <a:ext uri="{96DAC541-7B7A-43D3-8B79-37D633B846F1}">
                  <asvg:svgBlip xmlns:asvg="http://schemas.microsoft.com/office/drawing/2016/SVG/main" xmlns="" r:embed="rId6"/>
                </a:ext>
              </a:extLst>
            </a:blip>
            <a:stretch>
              <a:fillRect/>
            </a:stretch>
          </a:blipFill>
        </p:spPr>
      </p:sp>
      <p:sp>
        <p:nvSpPr>
          <p:cNvPr id="11" name="Freeform 6"/>
          <p:cNvSpPr/>
          <p:nvPr/>
        </p:nvSpPr>
        <p:spPr>
          <a:xfrm rot="-10800000">
            <a:off x="-692616" y="844205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0840" y="1028700"/>
            <a:ext cx="5078415" cy="4164300"/>
          </a:xfrm>
          <a:custGeom>
            <a:avLst/>
            <a:gdLst/>
            <a:ahLst/>
            <a:cxnLst/>
            <a:rect l="l" t="t" r="r" b="b"/>
            <a:pathLst>
              <a:path w="5078415" h="4164300">
                <a:moveTo>
                  <a:pt x="0" y="0"/>
                </a:moveTo>
                <a:lnTo>
                  <a:pt x="5078415" y="0"/>
                </a:lnTo>
                <a:lnTo>
                  <a:pt x="5078415" y="4164300"/>
                </a:lnTo>
                <a:lnTo>
                  <a:pt x="0" y="41643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8" name="Group 8"/>
          <p:cNvGrpSpPr/>
          <p:nvPr/>
        </p:nvGrpSpPr>
        <p:grpSpPr>
          <a:xfrm>
            <a:off x="1635526" y="1354923"/>
            <a:ext cx="13097658" cy="6833359"/>
            <a:chOff x="0" y="0"/>
            <a:chExt cx="4055169" cy="2115678"/>
          </a:xfrm>
        </p:grpSpPr>
        <p:sp>
          <p:nvSpPr>
            <p:cNvPr id="9" name="Freeform 9"/>
            <p:cNvSpPr/>
            <p:nvPr/>
          </p:nvSpPr>
          <p:spPr>
            <a:xfrm>
              <a:off x="48260" y="48260"/>
              <a:ext cx="4006910" cy="2067418"/>
            </a:xfrm>
            <a:custGeom>
              <a:avLst/>
              <a:gdLst/>
              <a:ahLst/>
              <a:cxnLst/>
              <a:rect l="l" t="t" r="r" b="b"/>
              <a:pathLst>
                <a:path w="4006910" h="2067418">
                  <a:moveTo>
                    <a:pt x="0" y="0"/>
                  </a:moveTo>
                  <a:lnTo>
                    <a:pt x="4006910" y="0"/>
                  </a:lnTo>
                  <a:lnTo>
                    <a:pt x="4006910" y="2067418"/>
                  </a:lnTo>
                  <a:lnTo>
                    <a:pt x="0" y="2067418"/>
                  </a:lnTo>
                  <a:close/>
                </a:path>
              </a:pathLst>
            </a:custGeom>
            <a:solidFill>
              <a:srgbClr val="1B1A1E"/>
            </a:solidFill>
          </p:spPr>
        </p:sp>
        <p:sp>
          <p:nvSpPr>
            <p:cNvPr id="10" name="Freeform 10"/>
            <p:cNvSpPr/>
            <p:nvPr/>
          </p:nvSpPr>
          <p:spPr>
            <a:xfrm>
              <a:off x="6350" y="6350"/>
              <a:ext cx="4006909" cy="2067418"/>
            </a:xfrm>
            <a:custGeom>
              <a:avLst/>
              <a:gdLst/>
              <a:ahLst/>
              <a:cxnLst/>
              <a:rect l="l" t="t" r="r" b="b"/>
              <a:pathLst>
                <a:path w="4006909" h="2067418">
                  <a:moveTo>
                    <a:pt x="0" y="0"/>
                  </a:moveTo>
                  <a:lnTo>
                    <a:pt x="4006909" y="0"/>
                  </a:lnTo>
                  <a:lnTo>
                    <a:pt x="4006909" y="2067418"/>
                  </a:lnTo>
                  <a:lnTo>
                    <a:pt x="0" y="2067418"/>
                  </a:lnTo>
                  <a:close/>
                </a:path>
              </a:pathLst>
            </a:custGeom>
            <a:solidFill>
              <a:srgbClr val="FFF1E4"/>
            </a:solidFill>
          </p:spPr>
        </p:sp>
        <p:sp>
          <p:nvSpPr>
            <p:cNvPr id="11" name="Freeform 11"/>
            <p:cNvSpPr/>
            <p:nvPr/>
          </p:nvSpPr>
          <p:spPr>
            <a:xfrm>
              <a:off x="0" y="0"/>
              <a:ext cx="4019609" cy="2080118"/>
            </a:xfrm>
            <a:custGeom>
              <a:avLst/>
              <a:gdLst/>
              <a:ahLst/>
              <a:cxnLst/>
              <a:rect l="l" t="t" r="r" b="b"/>
              <a:pathLst>
                <a:path w="4019609" h="2080118">
                  <a:moveTo>
                    <a:pt x="4019609" y="2080118"/>
                  </a:moveTo>
                  <a:lnTo>
                    <a:pt x="0" y="2080118"/>
                  </a:lnTo>
                  <a:lnTo>
                    <a:pt x="0" y="0"/>
                  </a:lnTo>
                  <a:lnTo>
                    <a:pt x="4019609" y="0"/>
                  </a:lnTo>
                  <a:lnTo>
                    <a:pt x="4019609" y="2080118"/>
                  </a:lnTo>
                  <a:close/>
                  <a:moveTo>
                    <a:pt x="12700" y="2067418"/>
                  </a:moveTo>
                  <a:lnTo>
                    <a:pt x="4006909" y="2067418"/>
                  </a:lnTo>
                  <a:lnTo>
                    <a:pt x="4006909" y="12700"/>
                  </a:lnTo>
                  <a:lnTo>
                    <a:pt x="12700" y="12700"/>
                  </a:lnTo>
                  <a:lnTo>
                    <a:pt x="12700" y="2067418"/>
                  </a:lnTo>
                  <a:close/>
                </a:path>
              </a:pathLst>
            </a:custGeom>
            <a:solidFill>
              <a:srgbClr val="1B1A1E"/>
            </a:solidFill>
          </p:spPr>
        </p:sp>
      </p:grpSp>
      <p:grpSp>
        <p:nvGrpSpPr>
          <p:cNvPr id="12" name="Group 12"/>
          <p:cNvGrpSpPr/>
          <p:nvPr/>
        </p:nvGrpSpPr>
        <p:grpSpPr>
          <a:xfrm>
            <a:off x="14506096" y="1354923"/>
            <a:ext cx="892353" cy="6077436"/>
            <a:chOff x="0" y="0"/>
            <a:chExt cx="276282" cy="1881636"/>
          </a:xfrm>
        </p:grpSpPr>
        <p:sp>
          <p:nvSpPr>
            <p:cNvPr id="13" name="Freeform 13"/>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4" name="Freeform 14"/>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5" name="Freeform 15"/>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16" name="Group 16"/>
          <p:cNvGrpSpPr/>
          <p:nvPr/>
        </p:nvGrpSpPr>
        <p:grpSpPr>
          <a:xfrm>
            <a:off x="14506096" y="2382941"/>
            <a:ext cx="892353" cy="2057825"/>
            <a:chOff x="0" y="0"/>
            <a:chExt cx="276282" cy="637124"/>
          </a:xfrm>
        </p:grpSpPr>
        <p:sp>
          <p:nvSpPr>
            <p:cNvPr id="17" name="Freeform 17"/>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18" name="Freeform 18"/>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19" name="Freeform 19"/>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20" name="Freeform 20"/>
          <p:cNvSpPr/>
          <p:nvPr/>
        </p:nvSpPr>
        <p:spPr>
          <a:xfrm>
            <a:off x="2227118" y="2231523"/>
            <a:ext cx="1026735" cy="1026735"/>
          </a:xfrm>
          <a:custGeom>
            <a:avLst/>
            <a:gdLst/>
            <a:ahLst/>
            <a:cxnLst/>
            <a:rect l="l" t="t" r="r" b="b"/>
            <a:pathLst>
              <a:path w="1026735" h="1026735">
                <a:moveTo>
                  <a:pt x="0" y="0"/>
                </a:moveTo>
                <a:lnTo>
                  <a:pt x="1026735" y="0"/>
                </a:lnTo>
                <a:lnTo>
                  <a:pt x="1026735" y="1026735"/>
                </a:lnTo>
                <a:lnTo>
                  <a:pt x="0" y="1026735"/>
                </a:lnTo>
                <a:lnTo>
                  <a:pt x="0" y="0"/>
                </a:lnTo>
                <a:close/>
              </a:path>
            </a:pathLst>
          </a:custGeom>
          <a:blipFill>
            <a:blip r:embed="rId5">
              <a:extLst>
                <a:ext uri="{96DAC541-7B7A-43D3-8B79-37D633B846F1}">
                  <asvg:svgBlip xmlns:asvg="http://schemas.microsoft.com/office/drawing/2016/SVG/main" xmlns="" r:embed="rId8"/>
                </a:ext>
              </a:extLst>
            </a:blip>
            <a:stretch>
              <a:fillRect l="-230578"/>
            </a:stretch>
          </a:blipFill>
        </p:spPr>
      </p:sp>
      <p:sp>
        <p:nvSpPr>
          <p:cNvPr id="22" name="Freeform 22"/>
          <p:cNvSpPr/>
          <p:nvPr/>
        </p:nvSpPr>
        <p:spPr>
          <a:xfrm>
            <a:off x="2227118" y="3625631"/>
            <a:ext cx="1026735" cy="1026735"/>
          </a:xfrm>
          <a:custGeom>
            <a:avLst/>
            <a:gdLst/>
            <a:ahLst/>
            <a:cxnLst/>
            <a:rect l="l" t="t" r="r" b="b"/>
            <a:pathLst>
              <a:path w="1026735" h="1026735">
                <a:moveTo>
                  <a:pt x="0" y="0"/>
                </a:moveTo>
                <a:lnTo>
                  <a:pt x="1026735" y="0"/>
                </a:lnTo>
                <a:lnTo>
                  <a:pt x="1026735" y="1026735"/>
                </a:lnTo>
                <a:lnTo>
                  <a:pt x="0" y="1026735"/>
                </a:lnTo>
                <a:lnTo>
                  <a:pt x="0" y="0"/>
                </a:lnTo>
                <a:close/>
              </a:path>
            </a:pathLst>
          </a:custGeom>
          <a:blipFill>
            <a:blip r:embed="rId5">
              <a:extLst>
                <a:ext uri="{96DAC541-7B7A-43D3-8B79-37D633B846F1}">
                  <asvg:svgBlip xmlns:asvg="http://schemas.microsoft.com/office/drawing/2016/SVG/main" xmlns="" r:embed="rId8"/>
                </a:ext>
              </a:extLst>
            </a:blip>
            <a:stretch>
              <a:fillRect l="-230578"/>
            </a:stretch>
          </a:blipFill>
        </p:spPr>
      </p:sp>
      <p:sp>
        <p:nvSpPr>
          <p:cNvPr id="24" name="Freeform 24"/>
          <p:cNvSpPr/>
          <p:nvPr/>
        </p:nvSpPr>
        <p:spPr>
          <a:xfrm>
            <a:off x="2227118" y="5023841"/>
            <a:ext cx="1026735" cy="1026735"/>
          </a:xfrm>
          <a:custGeom>
            <a:avLst/>
            <a:gdLst/>
            <a:ahLst/>
            <a:cxnLst/>
            <a:rect l="l" t="t" r="r" b="b"/>
            <a:pathLst>
              <a:path w="1026735" h="1026735">
                <a:moveTo>
                  <a:pt x="0" y="0"/>
                </a:moveTo>
                <a:lnTo>
                  <a:pt x="1026735" y="0"/>
                </a:lnTo>
                <a:lnTo>
                  <a:pt x="1026735" y="1026735"/>
                </a:lnTo>
                <a:lnTo>
                  <a:pt x="0" y="1026735"/>
                </a:lnTo>
                <a:lnTo>
                  <a:pt x="0" y="0"/>
                </a:lnTo>
                <a:close/>
              </a:path>
            </a:pathLst>
          </a:custGeom>
          <a:blipFill>
            <a:blip r:embed="rId5">
              <a:extLst>
                <a:ext uri="{96DAC541-7B7A-43D3-8B79-37D633B846F1}">
                  <asvg:svgBlip xmlns:asvg="http://schemas.microsoft.com/office/drawing/2016/SVG/main" xmlns="" r:embed="rId8"/>
                </a:ext>
              </a:extLst>
            </a:blip>
            <a:stretch>
              <a:fillRect l="-230578"/>
            </a:stretch>
          </a:blipFill>
        </p:spPr>
      </p:sp>
      <p:sp>
        <p:nvSpPr>
          <p:cNvPr id="26" name="Freeform 26"/>
          <p:cNvSpPr/>
          <p:nvPr/>
        </p:nvSpPr>
        <p:spPr>
          <a:xfrm>
            <a:off x="2227118" y="6417948"/>
            <a:ext cx="1026735" cy="1026735"/>
          </a:xfrm>
          <a:custGeom>
            <a:avLst/>
            <a:gdLst/>
            <a:ahLst/>
            <a:cxnLst/>
            <a:rect l="l" t="t" r="r" b="b"/>
            <a:pathLst>
              <a:path w="1026735" h="1026735">
                <a:moveTo>
                  <a:pt x="0" y="0"/>
                </a:moveTo>
                <a:lnTo>
                  <a:pt x="1026735" y="0"/>
                </a:lnTo>
                <a:lnTo>
                  <a:pt x="1026735" y="1026735"/>
                </a:lnTo>
                <a:lnTo>
                  <a:pt x="0" y="1026735"/>
                </a:lnTo>
                <a:lnTo>
                  <a:pt x="0" y="0"/>
                </a:lnTo>
                <a:close/>
              </a:path>
            </a:pathLst>
          </a:custGeom>
          <a:blipFill>
            <a:blip r:embed="rId5">
              <a:extLst>
                <a:ext uri="{96DAC541-7B7A-43D3-8B79-37D633B846F1}">
                  <asvg:svgBlip xmlns:asvg="http://schemas.microsoft.com/office/drawing/2016/SVG/main" xmlns="" r:embed="rId8"/>
                </a:ext>
              </a:extLst>
            </a:blip>
            <a:stretch>
              <a:fillRect l="-230578"/>
            </a:stretch>
          </a:blipFill>
        </p:spPr>
      </p:sp>
      <p:sp>
        <p:nvSpPr>
          <p:cNvPr id="28" name="Freeform 28"/>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9"/>
            <a:stretch>
              <a:fillRect t="-276" b="-276"/>
            </a:stretch>
          </a:blipFill>
        </p:spPr>
      </p:sp>
      <p:sp>
        <p:nvSpPr>
          <p:cNvPr id="31" name="TextBox 30"/>
          <p:cNvSpPr txBox="1"/>
          <p:nvPr/>
        </p:nvSpPr>
        <p:spPr>
          <a:xfrm>
            <a:off x="3657599" y="5448300"/>
            <a:ext cx="10804858" cy="584775"/>
          </a:xfrm>
          <a:prstGeom prst="rect">
            <a:avLst/>
          </a:prstGeom>
          <a:noFill/>
        </p:spPr>
        <p:txBody>
          <a:bodyPr wrap="square" rtlCol="0">
            <a:spAutoFit/>
          </a:bodyPr>
          <a:lstStyle/>
          <a:p>
            <a:r>
              <a:rPr lang="en-US" sz="3200" dirty="0">
                <a:latin typeface="Public Sans Bold" panose="020B0604020202020204" charset="0"/>
              </a:rPr>
              <a:t>Admins can manage (Add, Update and Delete) Donors</a:t>
            </a:r>
          </a:p>
        </p:txBody>
      </p:sp>
      <p:sp>
        <p:nvSpPr>
          <p:cNvPr id="30" name="Rectangle 29"/>
          <p:cNvSpPr/>
          <p:nvPr/>
        </p:nvSpPr>
        <p:spPr>
          <a:xfrm>
            <a:off x="3582624" y="4000500"/>
            <a:ext cx="7949612" cy="584775"/>
          </a:xfrm>
          <a:prstGeom prst="rect">
            <a:avLst/>
          </a:prstGeom>
        </p:spPr>
        <p:txBody>
          <a:bodyPr wrap="none">
            <a:spAutoFit/>
          </a:bodyPr>
          <a:lstStyle/>
          <a:p>
            <a:r>
              <a:rPr lang="en-US" sz="3200" dirty="0">
                <a:latin typeface="Public Sans Bold" panose="020B0604020202020204" charset="0"/>
              </a:rPr>
              <a:t>Register Donors and Keep Their Details.</a:t>
            </a:r>
          </a:p>
        </p:txBody>
      </p:sp>
      <p:sp>
        <p:nvSpPr>
          <p:cNvPr id="32" name="TextBox 31"/>
          <p:cNvSpPr txBox="1"/>
          <p:nvPr/>
        </p:nvSpPr>
        <p:spPr>
          <a:xfrm>
            <a:off x="3562932" y="6712221"/>
            <a:ext cx="5866176" cy="584775"/>
          </a:xfrm>
          <a:prstGeom prst="rect">
            <a:avLst/>
          </a:prstGeom>
          <a:noFill/>
        </p:spPr>
        <p:txBody>
          <a:bodyPr wrap="square" rtlCol="0">
            <a:spAutoFit/>
          </a:bodyPr>
          <a:lstStyle/>
          <a:p>
            <a:r>
              <a:rPr lang="en-US" sz="3200" dirty="0">
                <a:latin typeface="Public Sans Bold" panose="020B0604020202020204" charset="0"/>
              </a:rPr>
              <a:t>Login Function</a:t>
            </a:r>
          </a:p>
        </p:txBody>
      </p:sp>
      <p:sp>
        <p:nvSpPr>
          <p:cNvPr id="25"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9"/>
            <a:stretch>
              <a:fillRect t="-276" b="-276"/>
            </a:stretch>
          </a:blipFill>
        </p:spPr>
      </p:sp>
      <p:pic>
        <p:nvPicPr>
          <p:cNvPr id="1026" name="Picture 2" descr="https://o.remove.bg/downloads/cd60a74d-9aa4-47c2-9c5e-c5452bd45851/IQKrrYI3nqo0i9PNqO7W-removebg-preview.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339716">
            <a:off x="7100220" y="1862951"/>
            <a:ext cx="6953250" cy="325755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408415" y="2538814"/>
            <a:ext cx="7238228" cy="584775"/>
          </a:xfrm>
          <a:prstGeom prst="rect">
            <a:avLst/>
          </a:prstGeom>
          <a:noFill/>
        </p:spPr>
        <p:txBody>
          <a:bodyPr wrap="square" rtlCol="0">
            <a:spAutoFit/>
          </a:bodyPr>
          <a:lstStyle/>
          <a:p>
            <a:r>
              <a:rPr lang="en-US" sz="3200" dirty="0">
                <a:latin typeface="Public Sans Bold" panose="020B0604020202020204" charset="0"/>
              </a:rPr>
              <a:t>Add, Update and Delete Users</a:t>
            </a:r>
          </a:p>
        </p:txBody>
      </p:sp>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3" name="Freeform 20"/>
          <p:cNvSpPr/>
          <p:nvPr/>
        </p:nvSpPr>
        <p:spPr>
          <a:xfrm>
            <a:off x="-1066800" y="5524500"/>
            <a:ext cx="5887025" cy="5683655"/>
          </a:xfrm>
          <a:custGeom>
            <a:avLst/>
            <a:gdLst/>
            <a:ahLst/>
            <a:cxnLst/>
            <a:rect l="l" t="t" r="r" b="b"/>
            <a:pathLst>
              <a:path w="5887025" h="5683655">
                <a:moveTo>
                  <a:pt x="0" y="0"/>
                </a:moveTo>
                <a:lnTo>
                  <a:pt x="5887025" y="0"/>
                </a:lnTo>
                <a:lnTo>
                  <a:pt x="5887025" y="5683654"/>
                </a:lnTo>
                <a:lnTo>
                  <a:pt x="0" y="568365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pic>
        <p:nvPicPr>
          <p:cNvPr id="1028" name="Picture 4" descr="https://o.remove.bg/downloads/3a8b63ea-6021-439f-b48d-2c880f31beb1/depositphotos_421510676-stock-illustration-donating-blood-through-special-bag-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028700"/>
            <a:ext cx="7772400" cy="8253168"/>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28"/>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extLst>
      <p:ext uri="{BB962C8B-B14F-4D97-AF65-F5344CB8AC3E}">
        <p14:creationId xmlns:p14="http://schemas.microsoft.com/office/powerpoint/2010/main" val="1133315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92616" y="-740444"/>
            <a:ext cx="19685262" cy="1555958"/>
          </a:xfrm>
          <a:custGeom>
            <a:avLst/>
            <a:gdLst/>
            <a:ahLst/>
            <a:cxnLst/>
            <a:rect l="l" t="t" r="r" b="b"/>
            <a:pathLst>
              <a:path w="19685262" h="1555958">
                <a:moveTo>
                  <a:pt x="0" y="0"/>
                </a:moveTo>
                <a:lnTo>
                  <a:pt x="19685262" y="0"/>
                </a:lnTo>
                <a:lnTo>
                  <a:pt x="19685262" y="1555958"/>
                </a:lnTo>
                <a:lnTo>
                  <a:pt x="0" y="1555958"/>
                </a:lnTo>
                <a:lnTo>
                  <a:pt x="0" y="0"/>
                </a:lnTo>
                <a:close/>
              </a:path>
            </a:pathLst>
          </a:custGeom>
          <a:blipFill>
            <a:blip r:embed="rId2"/>
            <a:stretch>
              <a:fillRect t="-470" b="-70464"/>
            </a:stretch>
          </a:blipFill>
        </p:spPr>
      </p:sp>
      <p:sp>
        <p:nvSpPr>
          <p:cNvPr id="4" name="Freeform 4"/>
          <p:cNvSpPr/>
          <p:nvPr/>
        </p:nvSpPr>
        <p:spPr>
          <a:xfrm rot="-10800000">
            <a:off x="-713500" y="8382110"/>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5" name="Freeform 5"/>
          <p:cNvSpPr/>
          <p:nvPr/>
        </p:nvSpPr>
        <p:spPr>
          <a:xfrm>
            <a:off x="-713500" y="-182953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8" name="Freeform 8"/>
          <p:cNvSpPr/>
          <p:nvPr/>
        </p:nvSpPr>
        <p:spPr>
          <a:xfrm>
            <a:off x="2349069" y="2276593"/>
            <a:ext cx="13560123" cy="2483618"/>
          </a:xfrm>
          <a:custGeom>
            <a:avLst/>
            <a:gdLst/>
            <a:ahLst/>
            <a:cxnLst/>
            <a:rect l="l" t="t" r="r" b="b"/>
            <a:pathLst>
              <a:path w="13560123" h="2483618">
                <a:moveTo>
                  <a:pt x="0" y="0"/>
                </a:moveTo>
                <a:lnTo>
                  <a:pt x="13560122" y="0"/>
                </a:lnTo>
                <a:lnTo>
                  <a:pt x="13560122" y="2483618"/>
                </a:lnTo>
                <a:lnTo>
                  <a:pt x="0" y="2483618"/>
                </a:lnTo>
                <a:lnTo>
                  <a:pt x="0" y="0"/>
                </a:lnTo>
                <a:close/>
              </a:path>
            </a:pathLst>
          </a:custGeom>
          <a:blipFill>
            <a:blip r:embed="rId3"/>
            <a:stretch>
              <a:fillRect b="-29501"/>
            </a:stretch>
          </a:blipFill>
        </p:spPr>
      </p:sp>
      <p:sp>
        <p:nvSpPr>
          <p:cNvPr id="10" name="TextBox 10"/>
          <p:cNvSpPr txBox="1"/>
          <p:nvPr/>
        </p:nvSpPr>
        <p:spPr>
          <a:xfrm>
            <a:off x="1920466" y="5514340"/>
            <a:ext cx="14459099" cy="837566"/>
          </a:xfrm>
          <a:prstGeom prst="rect">
            <a:avLst/>
          </a:prstGeom>
        </p:spPr>
        <p:txBody>
          <a:bodyPr lIns="0" tIns="0" rIns="0" bIns="0" rtlCol="0" anchor="t">
            <a:spAutoFit/>
          </a:bodyPr>
          <a:lstStyle/>
          <a:p>
            <a:pPr algn="ctr">
              <a:lnSpc>
                <a:spcPts val="6859"/>
              </a:lnSpc>
              <a:spcBef>
                <a:spcPct val="0"/>
              </a:spcBef>
            </a:pPr>
            <a:r>
              <a:rPr lang="en-US" sz="4899" dirty="0" smtClean="0">
                <a:solidFill>
                  <a:srgbClr val="0066A1"/>
                </a:solidFill>
                <a:latin typeface="Quicksand Bold"/>
              </a:rPr>
              <a:t>Software Development Proposal Ceremony</a:t>
            </a:r>
            <a:endParaRPr lang="en-US" sz="4899" dirty="0">
              <a:solidFill>
                <a:srgbClr val="0066A1"/>
              </a:solidFill>
              <a:latin typeface="Quicksand Bold"/>
            </a:endParaRPr>
          </a:p>
        </p:txBody>
      </p:sp>
      <p:sp>
        <p:nvSpPr>
          <p:cNvPr id="11" name="TextBox 11"/>
          <p:cNvSpPr txBox="1"/>
          <p:nvPr/>
        </p:nvSpPr>
        <p:spPr>
          <a:xfrm>
            <a:off x="6400800" y="1965650"/>
            <a:ext cx="5105400" cy="626710"/>
          </a:xfrm>
          <a:prstGeom prst="rect">
            <a:avLst/>
          </a:prstGeom>
        </p:spPr>
        <p:txBody>
          <a:bodyPr wrap="square" lIns="0" tIns="0" rIns="0" bIns="0" rtlCol="0" anchor="t">
            <a:spAutoFit/>
          </a:bodyPr>
          <a:lstStyle/>
          <a:p>
            <a:pPr algn="ctr">
              <a:lnSpc>
                <a:spcPts val="5320"/>
              </a:lnSpc>
              <a:spcBef>
                <a:spcPct val="0"/>
              </a:spcBef>
            </a:pPr>
            <a:r>
              <a:rPr lang="en-US" sz="3800" dirty="0" smtClean="0">
                <a:solidFill>
                  <a:srgbClr val="F4BC21"/>
                </a:solidFill>
                <a:latin typeface="Quicksand Bold"/>
              </a:rPr>
              <a:t>13</a:t>
            </a:r>
            <a:r>
              <a:rPr lang="en-US" sz="3800" baseline="30000" dirty="0" smtClean="0">
                <a:solidFill>
                  <a:srgbClr val="F4BC21"/>
                </a:solidFill>
                <a:latin typeface="Quicksand Bold"/>
              </a:rPr>
              <a:t>th</a:t>
            </a:r>
            <a:r>
              <a:rPr lang="en-US" sz="3800" dirty="0" smtClean="0">
                <a:solidFill>
                  <a:srgbClr val="F4BC21"/>
                </a:solidFill>
                <a:latin typeface="Quicksand Bold"/>
              </a:rPr>
              <a:t> August,2023</a:t>
            </a:r>
            <a:endParaRPr lang="en-US" sz="3800" dirty="0">
              <a:solidFill>
                <a:srgbClr val="F4BC21"/>
              </a:solidFill>
              <a:latin typeface="Quicksand Bold"/>
            </a:endParaRPr>
          </a:p>
        </p:txBody>
      </p:sp>
      <p:sp>
        <p:nvSpPr>
          <p:cNvPr id="2" name="TextBox 1"/>
          <p:cNvSpPr txBox="1"/>
          <p:nvPr/>
        </p:nvSpPr>
        <p:spPr>
          <a:xfrm>
            <a:off x="8305800" y="4556102"/>
            <a:ext cx="997261" cy="830997"/>
          </a:xfrm>
          <a:prstGeom prst="rect">
            <a:avLst/>
          </a:prstGeom>
          <a:noFill/>
        </p:spPr>
        <p:txBody>
          <a:bodyPr wrap="none" rtlCol="0">
            <a:spAutoFit/>
          </a:bodyPr>
          <a:lstStyle/>
          <a:p>
            <a:r>
              <a:rPr lang="en-US" sz="4800" dirty="0" smtClean="0">
                <a:latin typeface="Arial Black" panose="020B0A04020102020204" pitchFamily="34" charset="0"/>
              </a:rPr>
              <a:t>To</a:t>
            </a:r>
            <a:endParaRPr lang="en-US" sz="4800" dirty="0">
              <a:latin typeface="Arial Black" panose="020B0A04020102020204" pitchFamily="34"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No photo description available."/>
          <p:cNvPicPr>
            <a:picLocks noChangeAspect="1" noChangeArrowheads="1"/>
          </p:cNvPicPr>
          <p:nvPr/>
        </p:nvPicPr>
        <p:blipFill rotWithShape="1">
          <a:blip r:embed="rId2">
            <a:extLst>
              <a:ext uri="{28A0092B-C50C-407E-A947-70E740481C1C}">
                <a14:useLocalDpi xmlns:a14="http://schemas.microsoft.com/office/drawing/2010/main" val="0"/>
              </a:ext>
            </a:extLst>
          </a:blip>
          <a:srcRect l="42301" t="25103" r="43325" b="50455"/>
          <a:stretch/>
        </p:blipFill>
        <p:spPr bwMode="auto">
          <a:xfrm>
            <a:off x="4568612" y="5400915"/>
            <a:ext cx="2191995" cy="231725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Open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2868" y="5410997"/>
            <a:ext cx="2029872" cy="251899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Open pho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63800" y="2995267"/>
            <a:ext cx="2055960" cy="23768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Open pho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24" y="3193320"/>
            <a:ext cx="2222619" cy="225498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y be an image of 1 person, beard and smil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9981" y="3107077"/>
            <a:ext cx="2253226" cy="226502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5"/>
          <p:cNvSpPr/>
          <p:nvPr/>
        </p:nvSpPr>
        <p:spPr>
          <a:xfrm>
            <a:off x="14968895" y="2966417"/>
            <a:ext cx="2404705" cy="2939083"/>
          </a:xfrm>
          <a:custGeom>
            <a:avLst/>
            <a:gdLst/>
            <a:ahLst/>
            <a:cxnLst/>
            <a:rect l="l" t="t" r="r" b="b"/>
            <a:pathLst>
              <a:path w="2404705" h="2939083">
                <a:moveTo>
                  <a:pt x="0" y="0"/>
                </a:moveTo>
                <a:lnTo>
                  <a:pt x="2404705" y="0"/>
                </a:lnTo>
                <a:lnTo>
                  <a:pt x="2404705" y="2939083"/>
                </a:lnTo>
                <a:lnTo>
                  <a:pt x="0" y="293908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rot="-10800000">
            <a:off x="-713500" y="9792645"/>
            <a:ext cx="19685262" cy="1234513"/>
          </a:xfrm>
          <a:custGeom>
            <a:avLst/>
            <a:gdLst/>
            <a:ahLst/>
            <a:cxnLst/>
            <a:rect l="l" t="t" r="r" b="b"/>
            <a:pathLst>
              <a:path w="19685262" h="1234513">
                <a:moveTo>
                  <a:pt x="0" y="0"/>
                </a:moveTo>
                <a:lnTo>
                  <a:pt x="19685262" y="0"/>
                </a:lnTo>
                <a:lnTo>
                  <a:pt x="19685262" y="1234513"/>
                </a:lnTo>
                <a:lnTo>
                  <a:pt x="0" y="1234513"/>
                </a:lnTo>
                <a:lnTo>
                  <a:pt x="0" y="0"/>
                </a:lnTo>
                <a:close/>
              </a:path>
            </a:pathLst>
          </a:custGeom>
          <a:blipFill>
            <a:blip r:embed="rId9"/>
            <a:stretch>
              <a:fillRect t="-592" b="-114850"/>
            </a:stretch>
          </a:blipFill>
        </p:spPr>
      </p:sp>
      <p:sp>
        <p:nvSpPr>
          <p:cNvPr id="12" name="Freeform 12"/>
          <p:cNvSpPr/>
          <p:nvPr/>
        </p:nvSpPr>
        <p:spPr>
          <a:xfrm>
            <a:off x="-692616" y="-740444"/>
            <a:ext cx="19685262" cy="1675814"/>
          </a:xfrm>
          <a:custGeom>
            <a:avLst/>
            <a:gdLst/>
            <a:ahLst/>
            <a:cxnLst/>
            <a:rect l="l" t="t" r="r" b="b"/>
            <a:pathLst>
              <a:path w="19685262" h="1675814">
                <a:moveTo>
                  <a:pt x="0" y="0"/>
                </a:moveTo>
                <a:lnTo>
                  <a:pt x="19685262" y="0"/>
                </a:lnTo>
                <a:lnTo>
                  <a:pt x="19685262" y="1675814"/>
                </a:lnTo>
                <a:lnTo>
                  <a:pt x="0" y="1675814"/>
                </a:lnTo>
                <a:lnTo>
                  <a:pt x="0" y="0"/>
                </a:lnTo>
                <a:close/>
              </a:path>
            </a:pathLst>
          </a:custGeom>
          <a:blipFill>
            <a:blip r:embed="rId9"/>
            <a:stretch>
              <a:fillRect t="-436" b="-58273"/>
            </a:stretch>
          </a:blipFill>
        </p:spPr>
      </p:sp>
      <p:sp>
        <p:nvSpPr>
          <p:cNvPr id="14" name="Freeform 14"/>
          <p:cNvSpPr/>
          <p:nvPr/>
        </p:nvSpPr>
        <p:spPr>
          <a:xfrm>
            <a:off x="4438653" y="5269382"/>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Freeform 17"/>
          <p:cNvSpPr/>
          <p:nvPr/>
        </p:nvSpPr>
        <p:spPr>
          <a:xfrm>
            <a:off x="8263295" y="2966417"/>
            <a:ext cx="2404705" cy="2939083"/>
          </a:xfrm>
          <a:custGeom>
            <a:avLst/>
            <a:gdLst/>
            <a:ahLst/>
            <a:cxnLst/>
            <a:rect l="l" t="t" r="r" b="b"/>
            <a:pathLst>
              <a:path w="2404705" h="2939083">
                <a:moveTo>
                  <a:pt x="0" y="0"/>
                </a:moveTo>
                <a:lnTo>
                  <a:pt x="2404704" y="0"/>
                </a:lnTo>
                <a:lnTo>
                  <a:pt x="2404704" y="2939084"/>
                </a:lnTo>
                <a:lnTo>
                  <a:pt x="0" y="293908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5" name="Freeform 25"/>
          <p:cNvSpPr/>
          <p:nvPr/>
        </p:nvSpPr>
        <p:spPr>
          <a:xfrm>
            <a:off x="11823229" y="5269382"/>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6" name="Freeform 26"/>
          <p:cNvSpPr/>
          <p:nvPr/>
        </p:nvSpPr>
        <p:spPr>
          <a:xfrm>
            <a:off x="759082" y="3042617"/>
            <a:ext cx="2404705" cy="2939083"/>
          </a:xfrm>
          <a:custGeom>
            <a:avLst/>
            <a:gdLst/>
            <a:ahLst/>
            <a:cxnLst/>
            <a:rect l="l" t="t" r="r" b="b"/>
            <a:pathLst>
              <a:path w="2404705" h="2939083">
                <a:moveTo>
                  <a:pt x="0" y="0"/>
                </a:moveTo>
                <a:lnTo>
                  <a:pt x="2404705" y="0"/>
                </a:lnTo>
                <a:lnTo>
                  <a:pt x="2404705" y="2939083"/>
                </a:lnTo>
                <a:lnTo>
                  <a:pt x="0" y="293908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8" name="TextBox 28"/>
          <p:cNvSpPr txBox="1"/>
          <p:nvPr/>
        </p:nvSpPr>
        <p:spPr>
          <a:xfrm>
            <a:off x="2971800" y="8203754"/>
            <a:ext cx="5752887" cy="1359346"/>
          </a:xfrm>
          <a:prstGeom prst="rect">
            <a:avLst/>
          </a:prstGeom>
        </p:spPr>
        <p:txBody>
          <a:bodyPr wrap="square" lIns="0" tIns="0" rIns="0" bIns="0" rtlCol="0" anchor="t">
            <a:spAutoFit/>
          </a:bodyPr>
          <a:lstStyle/>
          <a:p>
            <a:pPr algn="ctr">
              <a:lnSpc>
                <a:spcPts val="5320"/>
              </a:lnSpc>
            </a:pPr>
            <a:r>
              <a:rPr lang="en-US" sz="3800" dirty="0" err="1" smtClean="0">
                <a:solidFill>
                  <a:srgbClr val="000000"/>
                </a:solidFill>
                <a:latin typeface="Quicksand Bold"/>
              </a:rPr>
              <a:t>Faiza</a:t>
            </a:r>
            <a:r>
              <a:rPr lang="en-US" sz="3800" dirty="0" smtClean="0">
                <a:solidFill>
                  <a:srgbClr val="000000"/>
                </a:solidFill>
                <a:latin typeface="Quicksand Bold"/>
              </a:rPr>
              <a:t> </a:t>
            </a:r>
            <a:r>
              <a:rPr lang="en-US" sz="3800" dirty="0" err="1" smtClean="0">
                <a:solidFill>
                  <a:srgbClr val="000000"/>
                </a:solidFill>
                <a:latin typeface="Quicksand Bold"/>
              </a:rPr>
              <a:t>Khandoker</a:t>
            </a:r>
            <a:r>
              <a:rPr lang="en-US" sz="3800" dirty="0" smtClean="0">
                <a:solidFill>
                  <a:srgbClr val="000000"/>
                </a:solidFill>
                <a:latin typeface="Quicksand Bold"/>
              </a:rPr>
              <a:t> </a:t>
            </a:r>
            <a:r>
              <a:rPr lang="en-US" sz="3800" dirty="0" err="1" smtClean="0">
                <a:solidFill>
                  <a:srgbClr val="000000"/>
                </a:solidFill>
                <a:latin typeface="Quicksand Bold"/>
              </a:rPr>
              <a:t>Fama</a:t>
            </a:r>
            <a:endParaRPr lang="en-US" sz="3800" dirty="0" smtClean="0">
              <a:solidFill>
                <a:srgbClr val="000000"/>
              </a:solidFill>
              <a:latin typeface="Quicksand Bold"/>
            </a:endParaRPr>
          </a:p>
          <a:p>
            <a:pPr algn="ctr">
              <a:lnSpc>
                <a:spcPts val="5320"/>
              </a:lnSpc>
            </a:pPr>
            <a:r>
              <a:rPr lang="en-US" sz="3800" dirty="0" smtClean="0">
                <a:solidFill>
                  <a:srgbClr val="000000"/>
                </a:solidFill>
                <a:latin typeface="Quicksand Bold"/>
              </a:rPr>
              <a:t>ID:21225103338</a:t>
            </a:r>
            <a:endParaRPr lang="en-US" sz="3800" dirty="0">
              <a:solidFill>
                <a:srgbClr val="000000"/>
              </a:solidFill>
              <a:latin typeface="Quicksand Bold"/>
            </a:endParaRPr>
          </a:p>
        </p:txBody>
      </p:sp>
      <p:sp>
        <p:nvSpPr>
          <p:cNvPr id="29" name="TextBox 29"/>
          <p:cNvSpPr txBox="1"/>
          <p:nvPr/>
        </p:nvSpPr>
        <p:spPr>
          <a:xfrm>
            <a:off x="6918178" y="5894517"/>
            <a:ext cx="4969022" cy="1306383"/>
          </a:xfrm>
          <a:prstGeom prst="rect">
            <a:avLst/>
          </a:prstGeom>
        </p:spPr>
        <p:txBody>
          <a:bodyPr lIns="0" tIns="0" rIns="0" bIns="0" rtlCol="0" anchor="t">
            <a:spAutoFit/>
          </a:bodyPr>
          <a:lstStyle/>
          <a:p>
            <a:pPr algn="ctr">
              <a:lnSpc>
                <a:spcPts val="5320"/>
              </a:lnSpc>
            </a:pPr>
            <a:r>
              <a:rPr lang="en-US" sz="3800" dirty="0" err="1" smtClean="0">
                <a:solidFill>
                  <a:srgbClr val="000000"/>
                </a:solidFill>
                <a:latin typeface="Quicksand Bold"/>
              </a:rPr>
              <a:t>Md</a:t>
            </a:r>
            <a:r>
              <a:rPr lang="en-US" sz="3800" dirty="0" smtClean="0">
                <a:solidFill>
                  <a:srgbClr val="000000"/>
                </a:solidFill>
                <a:latin typeface="Quicksand Bold"/>
              </a:rPr>
              <a:t> </a:t>
            </a:r>
            <a:r>
              <a:rPr lang="en-US" sz="3800" dirty="0" err="1" smtClean="0">
                <a:solidFill>
                  <a:srgbClr val="000000"/>
                </a:solidFill>
                <a:latin typeface="Quicksand Bold"/>
              </a:rPr>
              <a:t>Mehedi</a:t>
            </a:r>
            <a:r>
              <a:rPr lang="en-US" sz="3800" dirty="0" smtClean="0">
                <a:solidFill>
                  <a:srgbClr val="000000"/>
                </a:solidFill>
                <a:latin typeface="Quicksand Bold"/>
              </a:rPr>
              <a:t> Hasan</a:t>
            </a:r>
          </a:p>
          <a:p>
            <a:pPr algn="ctr">
              <a:lnSpc>
                <a:spcPts val="5320"/>
              </a:lnSpc>
            </a:pPr>
            <a:r>
              <a:rPr lang="en-US" sz="3800" dirty="0" smtClean="0">
                <a:solidFill>
                  <a:srgbClr val="000000"/>
                </a:solidFill>
                <a:latin typeface="Quicksand Bold"/>
              </a:rPr>
              <a:t>ID:21225103334</a:t>
            </a:r>
            <a:endParaRPr lang="en-US" sz="3800" dirty="0">
              <a:solidFill>
                <a:srgbClr val="000000"/>
              </a:solidFill>
              <a:latin typeface="Quicksand Bold"/>
            </a:endParaRPr>
          </a:p>
        </p:txBody>
      </p:sp>
      <p:sp>
        <p:nvSpPr>
          <p:cNvPr id="30" name="TextBox 30"/>
          <p:cNvSpPr txBox="1"/>
          <p:nvPr/>
        </p:nvSpPr>
        <p:spPr>
          <a:xfrm>
            <a:off x="10668000" y="8198556"/>
            <a:ext cx="4969022" cy="1359346"/>
          </a:xfrm>
          <a:prstGeom prst="rect">
            <a:avLst/>
          </a:prstGeom>
        </p:spPr>
        <p:txBody>
          <a:bodyPr lIns="0" tIns="0" rIns="0" bIns="0" rtlCol="0" anchor="t">
            <a:spAutoFit/>
          </a:bodyPr>
          <a:lstStyle/>
          <a:p>
            <a:pPr algn="ctr">
              <a:lnSpc>
                <a:spcPts val="5320"/>
              </a:lnSpc>
            </a:pPr>
            <a:r>
              <a:rPr lang="en-US" sz="3800" dirty="0" err="1" smtClean="0">
                <a:solidFill>
                  <a:srgbClr val="000000"/>
                </a:solidFill>
                <a:latin typeface="Quicksand Bold"/>
              </a:rPr>
              <a:t>Jannatul</a:t>
            </a:r>
            <a:r>
              <a:rPr lang="en-US" sz="3800" dirty="0" smtClean="0">
                <a:solidFill>
                  <a:srgbClr val="000000"/>
                </a:solidFill>
                <a:latin typeface="Quicksand Bold"/>
              </a:rPr>
              <a:t> </a:t>
            </a:r>
            <a:r>
              <a:rPr lang="en-US" sz="3800" dirty="0" err="1" smtClean="0">
                <a:solidFill>
                  <a:srgbClr val="000000"/>
                </a:solidFill>
                <a:latin typeface="Quicksand Bold"/>
              </a:rPr>
              <a:t>Ferdous</a:t>
            </a:r>
            <a:endParaRPr lang="en-US" sz="3800" dirty="0" smtClean="0">
              <a:solidFill>
                <a:srgbClr val="000000"/>
              </a:solidFill>
              <a:latin typeface="Quicksand Bold"/>
            </a:endParaRPr>
          </a:p>
          <a:p>
            <a:pPr algn="ctr">
              <a:lnSpc>
                <a:spcPts val="5320"/>
              </a:lnSpc>
            </a:pPr>
            <a:r>
              <a:rPr lang="en-US" sz="3800" dirty="0" smtClean="0">
                <a:solidFill>
                  <a:srgbClr val="000000"/>
                </a:solidFill>
                <a:latin typeface="Quicksand Bold"/>
              </a:rPr>
              <a:t>ID:21225103350</a:t>
            </a:r>
            <a:endParaRPr lang="en-US" sz="3800" dirty="0">
              <a:solidFill>
                <a:srgbClr val="000000"/>
              </a:solidFill>
              <a:latin typeface="Quicksand Bold"/>
            </a:endParaRPr>
          </a:p>
        </p:txBody>
      </p:sp>
      <p:sp>
        <p:nvSpPr>
          <p:cNvPr id="31" name="TextBox 31"/>
          <p:cNvSpPr txBox="1"/>
          <p:nvPr/>
        </p:nvSpPr>
        <p:spPr>
          <a:xfrm>
            <a:off x="-114214" y="5906799"/>
            <a:ext cx="4076614" cy="1979901"/>
          </a:xfrm>
          <a:prstGeom prst="rect">
            <a:avLst/>
          </a:prstGeom>
        </p:spPr>
        <p:txBody>
          <a:bodyPr wrap="square" lIns="0" tIns="0" rIns="0" bIns="0" rtlCol="0" anchor="t">
            <a:spAutoFit/>
          </a:bodyPr>
          <a:lstStyle/>
          <a:p>
            <a:pPr algn="ctr">
              <a:lnSpc>
                <a:spcPts val="5320"/>
              </a:lnSpc>
            </a:pPr>
            <a:r>
              <a:rPr lang="en-US" sz="3800" dirty="0" err="1" smtClean="0">
                <a:solidFill>
                  <a:srgbClr val="000000"/>
                </a:solidFill>
                <a:latin typeface="Quicksand Bold"/>
              </a:rPr>
              <a:t>Mushfiqur</a:t>
            </a:r>
            <a:r>
              <a:rPr lang="en-US" sz="3800" dirty="0" smtClean="0">
                <a:solidFill>
                  <a:srgbClr val="000000"/>
                </a:solidFill>
                <a:latin typeface="Quicksand Bold"/>
              </a:rPr>
              <a:t> Rahman </a:t>
            </a:r>
            <a:r>
              <a:rPr lang="en-US" sz="3800" dirty="0" err="1" smtClean="0">
                <a:solidFill>
                  <a:srgbClr val="000000"/>
                </a:solidFill>
                <a:latin typeface="Quicksand Bold"/>
              </a:rPr>
              <a:t>Pulok</a:t>
            </a:r>
            <a:endParaRPr lang="en-US" sz="3800" dirty="0" smtClean="0">
              <a:solidFill>
                <a:srgbClr val="000000"/>
              </a:solidFill>
              <a:latin typeface="Quicksand Bold"/>
            </a:endParaRPr>
          </a:p>
          <a:p>
            <a:pPr algn="ctr">
              <a:lnSpc>
                <a:spcPts val="5320"/>
              </a:lnSpc>
            </a:pPr>
            <a:r>
              <a:rPr lang="en-US" sz="3800" dirty="0" smtClean="0">
                <a:solidFill>
                  <a:srgbClr val="000000"/>
                </a:solidFill>
                <a:latin typeface="Quicksand Bold"/>
              </a:rPr>
              <a:t>ID:21225103525</a:t>
            </a:r>
            <a:endParaRPr lang="en-US" sz="3800" dirty="0">
              <a:solidFill>
                <a:srgbClr val="000000"/>
              </a:solidFill>
              <a:latin typeface="Quicksand Bold"/>
            </a:endParaRPr>
          </a:p>
        </p:txBody>
      </p:sp>
      <p:sp>
        <p:nvSpPr>
          <p:cNvPr id="32" name="TextBox 32"/>
          <p:cNvSpPr txBox="1"/>
          <p:nvPr/>
        </p:nvSpPr>
        <p:spPr>
          <a:xfrm>
            <a:off x="14002740" y="6000080"/>
            <a:ext cx="4969022" cy="2039020"/>
          </a:xfrm>
          <a:prstGeom prst="rect">
            <a:avLst/>
          </a:prstGeom>
        </p:spPr>
        <p:txBody>
          <a:bodyPr lIns="0" tIns="0" rIns="0" bIns="0" rtlCol="0" anchor="t">
            <a:spAutoFit/>
          </a:bodyPr>
          <a:lstStyle/>
          <a:p>
            <a:pPr algn="ctr">
              <a:lnSpc>
                <a:spcPts val="5320"/>
              </a:lnSpc>
            </a:pPr>
            <a:r>
              <a:rPr lang="en-US" sz="3800" dirty="0" smtClean="0">
                <a:solidFill>
                  <a:srgbClr val="000000"/>
                </a:solidFill>
                <a:latin typeface="Quicksand Bold"/>
              </a:rPr>
              <a:t>Abdullah Al </a:t>
            </a:r>
          </a:p>
          <a:p>
            <a:pPr algn="ctr">
              <a:lnSpc>
                <a:spcPts val="5320"/>
              </a:lnSpc>
            </a:pPr>
            <a:r>
              <a:rPr lang="en-US" sz="3800" dirty="0" smtClean="0">
                <a:solidFill>
                  <a:srgbClr val="000000"/>
                </a:solidFill>
                <a:latin typeface="Quicksand Bold"/>
              </a:rPr>
              <a:t>Hill </a:t>
            </a:r>
            <a:r>
              <a:rPr lang="en-US" sz="3800" dirty="0" err="1" smtClean="0">
                <a:solidFill>
                  <a:srgbClr val="000000"/>
                </a:solidFill>
                <a:latin typeface="Quicksand Bold"/>
              </a:rPr>
              <a:t>Baki</a:t>
            </a:r>
            <a:endParaRPr lang="en-US" sz="3800" dirty="0" smtClean="0">
              <a:solidFill>
                <a:srgbClr val="000000"/>
              </a:solidFill>
              <a:latin typeface="Quicksand Bold"/>
            </a:endParaRPr>
          </a:p>
          <a:p>
            <a:pPr algn="ctr">
              <a:lnSpc>
                <a:spcPts val="5320"/>
              </a:lnSpc>
            </a:pPr>
            <a:r>
              <a:rPr lang="en-US" sz="3800" dirty="0" smtClean="0">
                <a:solidFill>
                  <a:srgbClr val="000000"/>
                </a:solidFill>
                <a:latin typeface="Quicksand Bold"/>
              </a:rPr>
              <a:t>ID:21225103341</a:t>
            </a:r>
            <a:endParaRPr lang="en-US" sz="3800" dirty="0">
              <a:solidFill>
                <a:srgbClr val="000000"/>
              </a:solidFill>
              <a:latin typeface="Quicksand Bold"/>
            </a:endParaRPr>
          </a:p>
        </p:txBody>
      </p:sp>
      <p:grpSp>
        <p:nvGrpSpPr>
          <p:cNvPr id="19" name="Group 8"/>
          <p:cNvGrpSpPr/>
          <p:nvPr/>
        </p:nvGrpSpPr>
        <p:grpSpPr>
          <a:xfrm>
            <a:off x="1" y="475511"/>
            <a:ext cx="18059400" cy="2057795"/>
            <a:chOff x="0" y="0"/>
            <a:chExt cx="3660775" cy="355957"/>
          </a:xfrm>
        </p:grpSpPr>
        <p:sp>
          <p:nvSpPr>
            <p:cNvPr id="20" name="Freeform 9"/>
            <p:cNvSpPr/>
            <p:nvPr/>
          </p:nvSpPr>
          <p:spPr>
            <a:xfrm>
              <a:off x="48260" y="48260"/>
              <a:ext cx="3612515" cy="307697"/>
            </a:xfrm>
            <a:custGeom>
              <a:avLst/>
              <a:gdLst/>
              <a:ahLst/>
              <a:cxnLst/>
              <a:rect l="l" t="t" r="r" b="b"/>
              <a:pathLst>
                <a:path w="3612515" h="307697">
                  <a:moveTo>
                    <a:pt x="0" y="0"/>
                  </a:moveTo>
                  <a:lnTo>
                    <a:pt x="3612515" y="0"/>
                  </a:lnTo>
                  <a:lnTo>
                    <a:pt x="3612515" y="307697"/>
                  </a:lnTo>
                  <a:lnTo>
                    <a:pt x="0" y="307697"/>
                  </a:lnTo>
                  <a:close/>
                </a:path>
              </a:pathLst>
            </a:custGeom>
            <a:solidFill>
              <a:srgbClr val="1B1A1E"/>
            </a:solidFill>
          </p:spPr>
        </p:sp>
        <p:sp>
          <p:nvSpPr>
            <p:cNvPr id="21" name="Freeform 10"/>
            <p:cNvSpPr/>
            <p:nvPr/>
          </p:nvSpPr>
          <p:spPr>
            <a:xfrm>
              <a:off x="6350" y="6350"/>
              <a:ext cx="3612514" cy="307697"/>
            </a:xfrm>
            <a:custGeom>
              <a:avLst/>
              <a:gdLst/>
              <a:ahLst/>
              <a:cxnLst/>
              <a:rect l="l" t="t" r="r" b="b"/>
              <a:pathLst>
                <a:path w="3612514" h="307697">
                  <a:moveTo>
                    <a:pt x="0" y="0"/>
                  </a:moveTo>
                  <a:lnTo>
                    <a:pt x="3612514" y="0"/>
                  </a:lnTo>
                  <a:lnTo>
                    <a:pt x="3612514" y="307697"/>
                  </a:lnTo>
                  <a:lnTo>
                    <a:pt x="0" y="307697"/>
                  </a:lnTo>
                  <a:close/>
                </a:path>
              </a:pathLst>
            </a:custGeom>
            <a:solidFill>
              <a:srgbClr val="77BBC1"/>
            </a:solidFill>
          </p:spPr>
        </p:sp>
        <p:sp>
          <p:nvSpPr>
            <p:cNvPr id="22" name="Freeform 11"/>
            <p:cNvSpPr/>
            <p:nvPr/>
          </p:nvSpPr>
          <p:spPr>
            <a:xfrm>
              <a:off x="0" y="0"/>
              <a:ext cx="3625214" cy="320397"/>
            </a:xfrm>
            <a:custGeom>
              <a:avLst/>
              <a:gdLst/>
              <a:ahLst/>
              <a:cxnLst/>
              <a:rect l="l" t="t" r="r" b="b"/>
              <a:pathLst>
                <a:path w="3625214" h="320397">
                  <a:moveTo>
                    <a:pt x="3625214" y="320397"/>
                  </a:moveTo>
                  <a:lnTo>
                    <a:pt x="0" y="320397"/>
                  </a:lnTo>
                  <a:lnTo>
                    <a:pt x="0" y="0"/>
                  </a:lnTo>
                  <a:lnTo>
                    <a:pt x="3625214" y="0"/>
                  </a:lnTo>
                  <a:lnTo>
                    <a:pt x="3625214" y="320397"/>
                  </a:lnTo>
                  <a:close/>
                  <a:moveTo>
                    <a:pt x="12700" y="307697"/>
                  </a:moveTo>
                  <a:lnTo>
                    <a:pt x="3612514" y="307697"/>
                  </a:lnTo>
                  <a:lnTo>
                    <a:pt x="3612514" y="12700"/>
                  </a:lnTo>
                  <a:lnTo>
                    <a:pt x="12700" y="12700"/>
                  </a:lnTo>
                  <a:lnTo>
                    <a:pt x="12700" y="307697"/>
                  </a:lnTo>
                  <a:close/>
                </a:path>
              </a:pathLst>
            </a:custGeom>
            <a:solidFill>
              <a:srgbClr val="1B1A1E"/>
            </a:solidFill>
          </p:spPr>
        </p:sp>
      </p:grpSp>
      <p:sp>
        <p:nvSpPr>
          <p:cNvPr id="2" name="TextBox 1"/>
          <p:cNvSpPr txBox="1"/>
          <p:nvPr/>
        </p:nvSpPr>
        <p:spPr>
          <a:xfrm>
            <a:off x="3642731" y="519761"/>
            <a:ext cx="10972800" cy="1815882"/>
          </a:xfrm>
          <a:prstGeom prst="rect">
            <a:avLst/>
          </a:prstGeom>
          <a:noFill/>
        </p:spPr>
        <p:txBody>
          <a:bodyPr wrap="square" rtlCol="0">
            <a:spAutoFit/>
          </a:bodyPr>
          <a:lstStyle/>
          <a:p>
            <a:pPr algn="ctr"/>
            <a:r>
              <a:rPr lang="en-US" sz="2800" dirty="0" smtClean="0">
                <a:latin typeface="Public Sans Bold" panose="020B0604020202020204" charset="0"/>
              </a:rPr>
              <a:t>Bangladesh University of Business and Technology</a:t>
            </a:r>
          </a:p>
          <a:p>
            <a:pPr algn="ctr"/>
            <a:r>
              <a:rPr lang="en-US" sz="2800" dirty="0" smtClean="0">
                <a:latin typeface="Public Sans Bold" panose="020B0604020202020204" charset="0"/>
              </a:rPr>
              <a:t>Department of CSE</a:t>
            </a:r>
          </a:p>
          <a:p>
            <a:pPr algn="ctr"/>
            <a:r>
              <a:rPr lang="en-US" sz="2800" dirty="0" smtClean="0">
                <a:latin typeface="Public Sans Bold" panose="020B0604020202020204" charset="0"/>
              </a:rPr>
              <a:t>Intake-49</a:t>
            </a:r>
          </a:p>
          <a:p>
            <a:pPr algn="ctr"/>
            <a:r>
              <a:rPr lang="en-US" sz="2800" dirty="0" smtClean="0">
                <a:latin typeface="Public Sans Bold" panose="020B0604020202020204" charset="0"/>
              </a:rPr>
              <a:t>Section-08</a:t>
            </a:r>
            <a:endParaRPr lang="en-US" sz="2800" dirty="0">
              <a:latin typeface="Public Sans Bold" panose="020B0604020202020204" charset="0"/>
            </a:endParaRPr>
          </a:p>
        </p:txBody>
      </p:sp>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5" name="Freeform 5"/>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8" name="Freeform 8"/>
          <p:cNvSpPr/>
          <p:nvPr/>
        </p:nvSpPr>
        <p:spPr>
          <a:xfrm>
            <a:off x="786721" y="5143500"/>
            <a:ext cx="6814982" cy="4609406"/>
          </a:xfrm>
          <a:custGeom>
            <a:avLst/>
            <a:gdLst/>
            <a:ahLst/>
            <a:cxnLst/>
            <a:rect l="l" t="t" r="r" b="b"/>
            <a:pathLst>
              <a:path w="6814982" h="4609406">
                <a:moveTo>
                  <a:pt x="0" y="0"/>
                </a:moveTo>
                <a:lnTo>
                  <a:pt x="6814982" y="0"/>
                </a:lnTo>
                <a:lnTo>
                  <a:pt x="6814982" y="4609406"/>
                </a:lnTo>
                <a:lnTo>
                  <a:pt x="0" y="4609406"/>
                </a:lnTo>
                <a:lnTo>
                  <a:pt x="0" y="0"/>
                </a:lnTo>
                <a:close/>
              </a:path>
            </a:pathLst>
          </a:custGeom>
          <a:blipFill>
            <a:blip r:embed="rId3">
              <a:extLst>
                <a:ext uri="{96DAC541-7B7A-43D3-8B79-37D633B846F1}">
                  <asvg:svgBlip xmlns:asvg="http://schemas.microsoft.com/office/drawing/2016/SVG/main" xmlns="" r:embed="rId6"/>
                </a:ext>
              </a:extLst>
            </a:blip>
            <a:stretch>
              <a:fillRect/>
            </a:stretch>
          </a:blipFill>
        </p:spPr>
      </p:sp>
      <p:grpSp>
        <p:nvGrpSpPr>
          <p:cNvPr id="9" name="Group 9"/>
          <p:cNvGrpSpPr/>
          <p:nvPr/>
        </p:nvGrpSpPr>
        <p:grpSpPr>
          <a:xfrm rot="-132455">
            <a:off x="6567577" y="2284193"/>
            <a:ext cx="9973392" cy="4691693"/>
            <a:chOff x="0" y="0"/>
            <a:chExt cx="1530658" cy="575473"/>
          </a:xfrm>
        </p:grpSpPr>
        <p:sp>
          <p:nvSpPr>
            <p:cNvPr id="10" name="Freeform 10"/>
            <p:cNvSpPr/>
            <p:nvPr/>
          </p:nvSpPr>
          <p:spPr>
            <a:xfrm>
              <a:off x="0" y="0"/>
              <a:ext cx="1530658" cy="575473"/>
            </a:xfrm>
            <a:custGeom>
              <a:avLst/>
              <a:gdLst/>
              <a:ahLst/>
              <a:cxnLst/>
              <a:rect l="l" t="t" r="r" b="b"/>
              <a:pathLst>
                <a:path w="1530658" h="575473">
                  <a:moveTo>
                    <a:pt x="0" y="0"/>
                  </a:moveTo>
                  <a:lnTo>
                    <a:pt x="1530658" y="0"/>
                  </a:lnTo>
                  <a:lnTo>
                    <a:pt x="1530658" y="575473"/>
                  </a:lnTo>
                  <a:lnTo>
                    <a:pt x="0" y="575473"/>
                  </a:lnTo>
                  <a:close/>
                </a:path>
              </a:pathLst>
            </a:custGeom>
            <a:solidFill>
              <a:srgbClr val="FFDE59"/>
            </a:solidFill>
          </p:spPr>
        </p:sp>
        <p:sp>
          <p:nvSpPr>
            <p:cNvPr id="11" name="TextBox 11"/>
            <p:cNvSpPr txBox="1"/>
            <p:nvPr/>
          </p:nvSpPr>
          <p:spPr>
            <a:xfrm>
              <a:off x="0" y="9525"/>
              <a:ext cx="812800" cy="803275"/>
            </a:xfrm>
            <a:prstGeom prst="rect">
              <a:avLst/>
            </a:prstGeom>
          </p:spPr>
          <p:txBody>
            <a:bodyPr lIns="50800" tIns="50800" rIns="50800" bIns="50800" rtlCol="0" anchor="ctr"/>
            <a:lstStyle/>
            <a:p>
              <a:pPr algn="ctr">
                <a:lnSpc>
                  <a:spcPts val="2160"/>
                </a:lnSpc>
              </a:pPr>
              <a:endParaRPr/>
            </a:p>
          </p:txBody>
        </p:sp>
      </p:grpSp>
      <p:sp>
        <p:nvSpPr>
          <p:cNvPr id="13" name="TextBox 13"/>
          <p:cNvSpPr txBox="1"/>
          <p:nvPr/>
        </p:nvSpPr>
        <p:spPr>
          <a:xfrm rot="-82310">
            <a:off x="3696103" y="916090"/>
            <a:ext cx="10907822" cy="1371600"/>
          </a:xfrm>
          <a:prstGeom prst="rect">
            <a:avLst/>
          </a:prstGeom>
        </p:spPr>
        <p:txBody>
          <a:bodyPr lIns="0" tIns="0" rIns="0" bIns="0" rtlCol="0" anchor="t">
            <a:spAutoFit/>
          </a:bodyPr>
          <a:lstStyle/>
          <a:p>
            <a:pPr algn="ctr">
              <a:lnSpc>
                <a:spcPts val="10800"/>
              </a:lnSpc>
            </a:pPr>
            <a:r>
              <a:rPr lang="en-US" sz="9000" dirty="0">
                <a:solidFill>
                  <a:srgbClr val="1B1A1E"/>
                </a:solidFill>
                <a:latin typeface="Fredoka One"/>
              </a:rPr>
              <a:t>Let's Talk About</a:t>
            </a:r>
          </a:p>
        </p:txBody>
      </p:sp>
      <p:sp>
        <p:nvSpPr>
          <p:cNvPr id="14" name="TextBox 14"/>
          <p:cNvSpPr txBox="1"/>
          <p:nvPr/>
        </p:nvSpPr>
        <p:spPr>
          <a:xfrm rot="-123872">
            <a:off x="7663376" y="6998816"/>
            <a:ext cx="8267231" cy="2039020"/>
          </a:xfrm>
          <a:prstGeom prst="rect">
            <a:avLst/>
          </a:prstGeom>
        </p:spPr>
        <p:txBody>
          <a:bodyPr wrap="square" lIns="0" tIns="0" rIns="0" bIns="0" rtlCol="0" anchor="t">
            <a:spAutoFit/>
          </a:bodyPr>
          <a:lstStyle/>
          <a:p>
            <a:pPr algn="ctr">
              <a:lnSpc>
                <a:spcPts val="5320"/>
              </a:lnSpc>
              <a:spcBef>
                <a:spcPct val="0"/>
              </a:spcBef>
            </a:pPr>
            <a:r>
              <a:rPr lang="en-US" sz="3800" dirty="0">
                <a:solidFill>
                  <a:srgbClr val="000000"/>
                </a:solidFill>
                <a:latin typeface="Quicksand Bold"/>
              </a:rPr>
              <a:t>"Saving Lives, One Drop at a Time: Empowering Care through Blood Bank </a:t>
            </a:r>
            <a:r>
              <a:rPr lang="en-US" sz="3800" dirty="0" smtClean="0">
                <a:solidFill>
                  <a:srgbClr val="000000"/>
                </a:solidFill>
                <a:latin typeface="Quicksand Bold"/>
              </a:rPr>
              <a:t>Management System."</a:t>
            </a:r>
            <a:endParaRPr lang="en-US" sz="3800" dirty="0">
              <a:solidFill>
                <a:srgbClr val="000000"/>
              </a:solidFill>
              <a:latin typeface="Quicksand Bold"/>
            </a:endParaRPr>
          </a:p>
        </p:txBody>
      </p:sp>
      <p:sp>
        <p:nvSpPr>
          <p:cNvPr id="12"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pic>
        <p:nvPicPr>
          <p:cNvPr id="17" name="Picture 16"/>
          <p:cNvPicPr/>
          <p:nvPr/>
        </p:nvPicPr>
        <p:blipFill rotWithShape="1">
          <a:blip r:embed="rId8"/>
          <a:srcRect l="27569" t="31594" r="53190" b="35160"/>
          <a:stretch/>
        </p:blipFill>
        <p:spPr bwMode="auto">
          <a:xfrm rot="21400430">
            <a:off x="9143999" y="2753822"/>
            <a:ext cx="4095544" cy="3760982"/>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sp>
        <p:nvSpPr>
          <p:cNvPr id="5" name="Freeform 5"/>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grpSp>
        <p:nvGrpSpPr>
          <p:cNvPr id="8" name="Group 8"/>
          <p:cNvGrpSpPr/>
          <p:nvPr/>
        </p:nvGrpSpPr>
        <p:grpSpPr>
          <a:xfrm>
            <a:off x="3574634" y="1643716"/>
            <a:ext cx="11823815" cy="1149694"/>
            <a:chOff x="0" y="0"/>
            <a:chExt cx="3660775" cy="355957"/>
          </a:xfrm>
        </p:grpSpPr>
        <p:sp>
          <p:nvSpPr>
            <p:cNvPr id="9" name="Freeform 9"/>
            <p:cNvSpPr/>
            <p:nvPr/>
          </p:nvSpPr>
          <p:spPr>
            <a:xfrm>
              <a:off x="48260" y="48260"/>
              <a:ext cx="3612515" cy="307697"/>
            </a:xfrm>
            <a:custGeom>
              <a:avLst/>
              <a:gdLst/>
              <a:ahLst/>
              <a:cxnLst/>
              <a:rect l="l" t="t" r="r" b="b"/>
              <a:pathLst>
                <a:path w="3612515" h="307697">
                  <a:moveTo>
                    <a:pt x="0" y="0"/>
                  </a:moveTo>
                  <a:lnTo>
                    <a:pt x="3612515" y="0"/>
                  </a:lnTo>
                  <a:lnTo>
                    <a:pt x="3612515" y="307697"/>
                  </a:lnTo>
                  <a:lnTo>
                    <a:pt x="0" y="307697"/>
                  </a:lnTo>
                  <a:close/>
                </a:path>
              </a:pathLst>
            </a:custGeom>
            <a:solidFill>
              <a:srgbClr val="1B1A1E"/>
            </a:solidFill>
          </p:spPr>
        </p:sp>
        <p:sp>
          <p:nvSpPr>
            <p:cNvPr id="10" name="Freeform 10"/>
            <p:cNvSpPr/>
            <p:nvPr/>
          </p:nvSpPr>
          <p:spPr>
            <a:xfrm>
              <a:off x="6350" y="6350"/>
              <a:ext cx="3612514" cy="307697"/>
            </a:xfrm>
            <a:custGeom>
              <a:avLst/>
              <a:gdLst/>
              <a:ahLst/>
              <a:cxnLst/>
              <a:rect l="l" t="t" r="r" b="b"/>
              <a:pathLst>
                <a:path w="3612514" h="307697">
                  <a:moveTo>
                    <a:pt x="0" y="0"/>
                  </a:moveTo>
                  <a:lnTo>
                    <a:pt x="3612514" y="0"/>
                  </a:lnTo>
                  <a:lnTo>
                    <a:pt x="3612514" y="307697"/>
                  </a:lnTo>
                  <a:lnTo>
                    <a:pt x="0" y="307697"/>
                  </a:lnTo>
                  <a:close/>
                </a:path>
              </a:pathLst>
            </a:custGeom>
            <a:solidFill>
              <a:srgbClr val="77BBC1"/>
            </a:solidFill>
          </p:spPr>
        </p:sp>
        <p:sp>
          <p:nvSpPr>
            <p:cNvPr id="11" name="Freeform 11"/>
            <p:cNvSpPr/>
            <p:nvPr/>
          </p:nvSpPr>
          <p:spPr>
            <a:xfrm>
              <a:off x="0" y="0"/>
              <a:ext cx="3625214" cy="320397"/>
            </a:xfrm>
            <a:custGeom>
              <a:avLst/>
              <a:gdLst/>
              <a:ahLst/>
              <a:cxnLst/>
              <a:rect l="l" t="t" r="r" b="b"/>
              <a:pathLst>
                <a:path w="3625214" h="320397">
                  <a:moveTo>
                    <a:pt x="3625214" y="320397"/>
                  </a:moveTo>
                  <a:lnTo>
                    <a:pt x="0" y="320397"/>
                  </a:lnTo>
                  <a:lnTo>
                    <a:pt x="0" y="0"/>
                  </a:lnTo>
                  <a:lnTo>
                    <a:pt x="3625214" y="0"/>
                  </a:lnTo>
                  <a:lnTo>
                    <a:pt x="3625214" y="320397"/>
                  </a:lnTo>
                  <a:close/>
                  <a:moveTo>
                    <a:pt x="12700" y="307697"/>
                  </a:moveTo>
                  <a:lnTo>
                    <a:pt x="3612514" y="307697"/>
                  </a:lnTo>
                  <a:lnTo>
                    <a:pt x="3612514" y="12700"/>
                  </a:lnTo>
                  <a:lnTo>
                    <a:pt x="12700" y="12700"/>
                  </a:lnTo>
                  <a:lnTo>
                    <a:pt x="12700" y="307697"/>
                  </a:lnTo>
                  <a:close/>
                </a:path>
              </a:pathLst>
            </a:custGeom>
            <a:solidFill>
              <a:srgbClr val="1B1A1E"/>
            </a:solidFill>
          </p:spPr>
        </p:sp>
      </p:grpSp>
      <p:grpSp>
        <p:nvGrpSpPr>
          <p:cNvPr id="12" name="Group 12"/>
          <p:cNvGrpSpPr/>
          <p:nvPr/>
        </p:nvGrpSpPr>
        <p:grpSpPr>
          <a:xfrm>
            <a:off x="3574631" y="2541606"/>
            <a:ext cx="11158551" cy="6077436"/>
            <a:chOff x="0" y="0"/>
            <a:chExt cx="3454802" cy="1881636"/>
          </a:xfrm>
        </p:grpSpPr>
        <p:sp>
          <p:nvSpPr>
            <p:cNvPr id="13" name="Freeform 13"/>
            <p:cNvSpPr/>
            <p:nvPr/>
          </p:nvSpPr>
          <p:spPr>
            <a:xfrm>
              <a:off x="48260" y="48260"/>
              <a:ext cx="3406542" cy="1833377"/>
            </a:xfrm>
            <a:custGeom>
              <a:avLst/>
              <a:gdLst/>
              <a:ahLst/>
              <a:cxnLst/>
              <a:rect l="l" t="t" r="r" b="b"/>
              <a:pathLst>
                <a:path w="3406542" h="1833377">
                  <a:moveTo>
                    <a:pt x="0" y="0"/>
                  </a:moveTo>
                  <a:lnTo>
                    <a:pt x="3406542" y="0"/>
                  </a:lnTo>
                  <a:lnTo>
                    <a:pt x="3406542" y="1833377"/>
                  </a:lnTo>
                  <a:lnTo>
                    <a:pt x="0" y="1833377"/>
                  </a:lnTo>
                  <a:close/>
                </a:path>
              </a:pathLst>
            </a:custGeom>
            <a:solidFill>
              <a:srgbClr val="1B1A1E"/>
            </a:solidFill>
          </p:spPr>
        </p:sp>
        <p:sp>
          <p:nvSpPr>
            <p:cNvPr id="14" name="Freeform 14"/>
            <p:cNvSpPr/>
            <p:nvPr/>
          </p:nvSpPr>
          <p:spPr>
            <a:xfrm>
              <a:off x="6350" y="6350"/>
              <a:ext cx="3406542" cy="1833376"/>
            </a:xfrm>
            <a:custGeom>
              <a:avLst/>
              <a:gdLst/>
              <a:ahLst/>
              <a:cxnLst/>
              <a:rect l="l" t="t" r="r" b="b"/>
              <a:pathLst>
                <a:path w="3406542" h="1833376">
                  <a:moveTo>
                    <a:pt x="0" y="0"/>
                  </a:moveTo>
                  <a:lnTo>
                    <a:pt x="3406542" y="0"/>
                  </a:lnTo>
                  <a:lnTo>
                    <a:pt x="3406542" y="1833376"/>
                  </a:lnTo>
                  <a:lnTo>
                    <a:pt x="0" y="1833376"/>
                  </a:lnTo>
                  <a:close/>
                </a:path>
              </a:pathLst>
            </a:custGeom>
            <a:solidFill>
              <a:srgbClr val="FFF1E4"/>
            </a:solidFill>
          </p:spPr>
        </p:sp>
        <p:sp>
          <p:nvSpPr>
            <p:cNvPr id="15" name="Freeform 15"/>
            <p:cNvSpPr/>
            <p:nvPr/>
          </p:nvSpPr>
          <p:spPr>
            <a:xfrm>
              <a:off x="0" y="0"/>
              <a:ext cx="3419242" cy="1846076"/>
            </a:xfrm>
            <a:custGeom>
              <a:avLst/>
              <a:gdLst/>
              <a:ahLst/>
              <a:cxnLst/>
              <a:rect l="l" t="t" r="r" b="b"/>
              <a:pathLst>
                <a:path w="3419242" h="1846076">
                  <a:moveTo>
                    <a:pt x="3419242" y="1846076"/>
                  </a:moveTo>
                  <a:lnTo>
                    <a:pt x="0" y="1846076"/>
                  </a:lnTo>
                  <a:lnTo>
                    <a:pt x="0" y="0"/>
                  </a:lnTo>
                  <a:lnTo>
                    <a:pt x="3419242" y="0"/>
                  </a:lnTo>
                  <a:lnTo>
                    <a:pt x="3419242" y="1846076"/>
                  </a:lnTo>
                  <a:close/>
                  <a:moveTo>
                    <a:pt x="12700" y="1833376"/>
                  </a:moveTo>
                  <a:lnTo>
                    <a:pt x="3406542" y="1833376"/>
                  </a:lnTo>
                  <a:lnTo>
                    <a:pt x="3406542" y="12700"/>
                  </a:lnTo>
                  <a:lnTo>
                    <a:pt x="12700" y="12700"/>
                  </a:lnTo>
                  <a:lnTo>
                    <a:pt x="12700" y="1833376"/>
                  </a:lnTo>
                  <a:close/>
                </a:path>
              </a:pathLst>
            </a:custGeom>
            <a:solidFill>
              <a:srgbClr val="1B1A1E"/>
            </a:solidFill>
          </p:spPr>
        </p:sp>
      </p:grpSp>
      <p:grpSp>
        <p:nvGrpSpPr>
          <p:cNvPr id="16" name="Group 16"/>
          <p:cNvGrpSpPr/>
          <p:nvPr/>
        </p:nvGrpSpPr>
        <p:grpSpPr>
          <a:xfrm>
            <a:off x="14506096" y="2565849"/>
            <a:ext cx="892353" cy="6077436"/>
            <a:chOff x="0" y="0"/>
            <a:chExt cx="276282" cy="1881636"/>
          </a:xfrm>
        </p:grpSpPr>
        <p:sp>
          <p:nvSpPr>
            <p:cNvPr id="17" name="Freeform 17"/>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8" name="Freeform 18"/>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9" name="Freeform 19"/>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20" name="Group 20"/>
          <p:cNvGrpSpPr/>
          <p:nvPr/>
        </p:nvGrpSpPr>
        <p:grpSpPr>
          <a:xfrm>
            <a:off x="14506096" y="3593866"/>
            <a:ext cx="892353" cy="2057825"/>
            <a:chOff x="0" y="0"/>
            <a:chExt cx="276282" cy="637124"/>
          </a:xfrm>
        </p:grpSpPr>
        <p:sp>
          <p:nvSpPr>
            <p:cNvPr id="21" name="Freeform 21"/>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22" name="Freeform 22"/>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23" name="Freeform 23"/>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24" name="AutoShape 24"/>
          <p:cNvSpPr/>
          <p:nvPr/>
        </p:nvSpPr>
        <p:spPr>
          <a:xfrm rot="2700000">
            <a:off x="14563821" y="2100769"/>
            <a:ext cx="571886" cy="0"/>
          </a:xfrm>
          <a:prstGeom prst="line">
            <a:avLst/>
          </a:prstGeom>
          <a:ln w="47625" cap="flat">
            <a:solidFill>
              <a:srgbClr val="1B1A1E"/>
            </a:solidFill>
            <a:prstDash val="solid"/>
            <a:headEnd type="none" w="sm" len="sm"/>
            <a:tailEnd type="none" w="sm" len="sm"/>
          </a:ln>
        </p:spPr>
      </p:sp>
      <p:sp>
        <p:nvSpPr>
          <p:cNvPr id="25" name="AutoShape 25"/>
          <p:cNvSpPr/>
          <p:nvPr/>
        </p:nvSpPr>
        <p:spPr>
          <a:xfrm rot="8253564">
            <a:off x="14563821" y="2100769"/>
            <a:ext cx="571886" cy="0"/>
          </a:xfrm>
          <a:prstGeom prst="line">
            <a:avLst/>
          </a:prstGeom>
          <a:ln w="47625" cap="flat">
            <a:solidFill>
              <a:srgbClr val="1B1A1E"/>
            </a:solidFill>
            <a:prstDash val="solid"/>
            <a:headEnd type="none" w="sm" len="sm"/>
            <a:tailEnd type="none" w="sm" len="sm"/>
          </a:ln>
        </p:spPr>
      </p:sp>
      <p:sp>
        <p:nvSpPr>
          <p:cNvPr id="27" name="Freeform 27"/>
          <p:cNvSpPr/>
          <p:nvPr/>
        </p:nvSpPr>
        <p:spPr>
          <a:xfrm>
            <a:off x="14733182" y="2580017"/>
            <a:ext cx="3053036" cy="2736630"/>
          </a:xfrm>
          <a:custGeom>
            <a:avLst/>
            <a:gdLst/>
            <a:ahLst/>
            <a:cxnLst/>
            <a:rect l="l" t="t" r="r" b="b"/>
            <a:pathLst>
              <a:path w="3053036" h="2736630">
                <a:moveTo>
                  <a:pt x="0" y="0"/>
                </a:moveTo>
                <a:lnTo>
                  <a:pt x="3053036" y="0"/>
                </a:lnTo>
                <a:lnTo>
                  <a:pt x="3053036" y="2736630"/>
                </a:lnTo>
                <a:lnTo>
                  <a:pt x="0" y="2736630"/>
                </a:lnTo>
                <a:lnTo>
                  <a:pt x="0" y="0"/>
                </a:lnTo>
                <a:close/>
              </a:path>
            </a:pathLst>
          </a:custGeom>
          <a:blipFill>
            <a:blip r:embed="rId4">
              <a:extLst>
                <a:ext uri="{96DAC541-7B7A-43D3-8B79-37D633B846F1}">
                  <asvg:svgBlip xmlns:asvg="http://schemas.microsoft.com/office/drawing/2016/SVG/main" xmlns="" r:embed="rId8"/>
                </a:ext>
              </a:extLst>
            </a:blip>
            <a:stretch>
              <a:fillRect/>
            </a:stretch>
          </a:blipFill>
        </p:spPr>
      </p:sp>
      <p:sp>
        <p:nvSpPr>
          <p:cNvPr id="28" name="TextBox 28"/>
          <p:cNvSpPr txBox="1"/>
          <p:nvPr/>
        </p:nvSpPr>
        <p:spPr>
          <a:xfrm rot="-65743">
            <a:off x="4453651" y="3712758"/>
            <a:ext cx="9400350" cy="1384995"/>
          </a:xfrm>
          <a:prstGeom prst="rect">
            <a:avLst/>
          </a:prstGeom>
        </p:spPr>
        <p:txBody>
          <a:bodyPr lIns="0" tIns="0" rIns="0" bIns="0" rtlCol="0" anchor="t">
            <a:spAutoFit/>
          </a:bodyPr>
          <a:lstStyle/>
          <a:p>
            <a:pPr algn="ctr">
              <a:lnSpc>
                <a:spcPts val="10800"/>
              </a:lnSpc>
            </a:pPr>
            <a:r>
              <a:rPr lang="en-US" sz="9000" dirty="0" smtClean="0">
                <a:solidFill>
                  <a:srgbClr val="1B1A1E"/>
                </a:solidFill>
                <a:latin typeface="Public Sans Bold"/>
              </a:rPr>
              <a:t>Introduction</a:t>
            </a:r>
          </a:p>
        </p:txBody>
      </p:sp>
      <p:sp>
        <p:nvSpPr>
          <p:cNvPr id="30" name="Freeform 30"/>
          <p:cNvSpPr/>
          <p:nvPr/>
        </p:nvSpPr>
        <p:spPr>
          <a:xfrm rot="-798541">
            <a:off x="1972401" y="721145"/>
            <a:ext cx="3204466" cy="3227942"/>
          </a:xfrm>
          <a:custGeom>
            <a:avLst/>
            <a:gdLst/>
            <a:ahLst/>
            <a:cxnLst/>
            <a:rect l="l" t="t" r="r" b="b"/>
            <a:pathLst>
              <a:path w="3204466" h="3227942">
                <a:moveTo>
                  <a:pt x="0" y="0"/>
                </a:moveTo>
                <a:lnTo>
                  <a:pt x="3204465" y="0"/>
                </a:lnTo>
                <a:lnTo>
                  <a:pt x="3204465" y="3227942"/>
                </a:lnTo>
                <a:lnTo>
                  <a:pt x="0" y="322794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pic>
        <p:nvPicPr>
          <p:cNvPr id="1026" name="Picture 2" descr="https://o.remove.bg/downloads/8e88a047-868e-48c8-af46-80ebd355eb32/images-removebg-previe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779060">
            <a:off x="2880253" y="1667941"/>
            <a:ext cx="1576441" cy="15976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6332" y="5002683"/>
            <a:ext cx="7620000" cy="7620000"/>
          </a:xfrm>
          <a:prstGeom prst="rect">
            <a:avLst/>
          </a:prstGeom>
        </p:spPr>
      </p:pic>
      <p:sp>
        <p:nvSpPr>
          <p:cNvPr id="36" name="TextBox 35"/>
          <p:cNvSpPr txBox="1"/>
          <p:nvPr/>
        </p:nvSpPr>
        <p:spPr>
          <a:xfrm>
            <a:off x="5327931" y="5327144"/>
            <a:ext cx="8307082" cy="1323439"/>
          </a:xfrm>
          <a:prstGeom prst="rect">
            <a:avLst/>
          </a:prstGeom>
          <a:noFill/>
        </p:spPr>
        <p:txBody>
          <a:bodyPr wrap="none" rtlCol="0">
            <a:spAutoFit/>
          </a:bodyPr>
          <a:lstStyle/>
          <a:p>
            <a:pPr algn="ctr"/>
            <a:r>
              <a:rPr lang="en-US" sz="4000" dirty="0" smtClean="0">
                <a:latin typeface="Public Sans Bold" panose="020B0604020202020204" charset="0"/>
              </a:rPr>
              <a:t>To</a:t>
            </a:r>
          </a:p>
          <a:p>
            <a:pPr algn="ctr"/>
            <a:r>
              <a:rPr lang="en-US" sz="4000" dirty="0" smtClean="0">
                <a:latin typeface="Public Sans Bold" panose="020B0604020202020204" charset="0"/>
              </a:rPr>
              <a:t>Blood Bank Management System</a:t>
            </a:r>
            <a:endParaRPr lang="en-US" sz="4000" dirty="0">
              <a:latin typeface="Public Sans Bold" panose="020B0604020202020204" charset="0"/>
            </a:endParaRPr>
          </a:p>
        </p:txBody>
      </p:sp>
      <p:sp>
        <p:nvSpPr>
          <p:cNvPr id="29"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pic>
        <p:nvPicPr>
          <p:cNvPr id="31" name="Picture 3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sp>
        <p:nvSpPr>
          <p:cNvPr id="5" name="Freeform 5"/>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sp>
        <p:nvSpPr>
          <p:cNvPr id="8" name="Freeform 8"/>
          <p:cNvSpPr/>
          <p:nvPr/>
        </p:nvSpPr>
        <p:spPr>
          <a:xfrm>
            <a:off x="-516290" y="6374636"/>
            <a:ext cx="6267555" cy="4261937"/>
          </a:xfrm>
          <a:custGeom>
            <a:avLst/>
            <a:gdLst/>
            <a:ahLst/>
            <a:cxnLst/>
            <a:rect l="l" t="t" r="r" b="b"/>
            <a:pathLst>
              <a:path w="6267555" h="4261937">
                <a:moveTo>
                  <a:pt x="0" y="0"/>
                </a:moveTo>
                <a:lnTo>
                  <a:pt x="6267555" y="0"/>
                </a:lnTo>
                <a:lnTo>
                  <a:pt x="6267555" y="4261937"/>
                </a:lnTo>
                <a:lnTo>
                  <a:pt x="0" y="4261937"/>
                </a:lnTo>
                <a:lnTo>
                  <a:pt x="0" y="0"/>
                </a:lnTo>
                <a:close/>
              </a:path>
            </a:pathLst>
          </a:custGeom>
          <a:blipFill>
            <a:blip r:embed="rId4">
              <a:extLst>
                <a:ext uri="{96DAC541-7B7A-43D3-8B79-37D633B846F1}">
                  <asvg:svgBlip xmlns:asvg="http://schemas.microsoft.com/office/drawing/2016/SVG/main" xmlns="" r:embed="rId8"/>
                </a:ext>
              </a:extLst>
            </a:blip>
            <a:stretch>
              <a:fillRect/>
            </a:stretch>
          </a:blipFill>
        </p:spPr>
      </p:sp>
      <p:grpSp>
        <p:nvGrpSpPr>
          <p:cNvPr id="11" name="Group 11"/>
          <p:cNvGrpSpPr/>
          <p:nvPr/>
        </p:nvGrpSpPr>
        <p:grpSpPr>
          <a:xfrm>
            <a:off x="4480184" y="1510772"/>
            <a:ext cx="11158551" cy="6077436"/>
            <a:chOff x="0" y="0"/>
            <a:chExt cx="3454802" cy="1881636"/>
          </a:xfrm>
        </p:grpSpPr>
        <p:sp>
          <p:nvSpPr>
            <p:cNvPr id="12" name="Freeform 12"/>
            <p:cNvSpPr/>
            <p:nvPr/>
          </p:nvSpPr>
          <p:spPr>
            <a:xfrm>
              <a:off x="48260" y="48260"/>
              <a:ext cx="3406542" cy="1833377"/>
            </a:xfrm>
            <a:custGeom>
              <a:avLst/>
              <a:gdLst/>
              <a:ahLst/>
              <a:cxnLst/>
              <a:rect l="l" t="t" r="r" b="b"/>
              <a:pathLst>
                <a:path w="3406542" h="1833377">
                  <a:moveTo>
                    <a:pt x="0" y="0"/>
                  </a:moveTo>
                  <a:lnTo>
                    <a:pt x="3406542" y="0"/>
                  </a:lnTo>
                  <a:lnTo>
                    <a:pt x="3406542" y="1833377"/>
                  </a:lnTo>
                  <a:lnTo>
                    <a:pt x="0" y="1833377"/>
                  </a:lnTo>
                  <a:close/>
                </a:path>
              </a:pathLst>
            </a:custGeom>
            <a:solidFill>
              <a:srgbClr val="1B1A1E"/>
            </a:solidFill>
          </p:spPr>
        </p:sp>
        <p:sp>
          <p:nvSpPr>
            <p:cNvPr id="13" name="Freeform 13"/>
            <p:cNvSpPr/>
            <p:nvPr/>
          </p:nvSpPr>
          <p:spPr>
            <a:xfrm>
              <a:off x="6350" y="6350"/>
              <a:ext cx="3406542" cy="1833376"/>
            </a:xfrm>
            <a:custGeom>
              <a:avLst/>
              <a:gdLst/>
              <a:ahLst/>
              <a:cxnLst/>
              <a:rect l="l" t="t" r="r" b="b"/>
              <a:pathLst>
                <a:path w="3406542" h="1833376">
                  <a:moveTo>
                    <a:pt x="0" y="0"/>
                  </a:moveTo>
                  <a:lnTo>
                    <a:pt x="3406542" y="0"/>
                  </a:lnTo>
                  <a:lnTo>
                    <a:pt x="3406542" y="1833376"/>
                  </a:lnTo>
                  <a:lnTo>
                    <a:pt x="0" y="1833376"/>
                  </a:lnTo>
                  <a:close/>
                </a:path>
              </a:pathLst>
            </a:custGeom>
            <a:solidFill>
              <a:srgbClr val="FFF1E4"/>
            </a:solidFill>
          </p:spPr>
        </p:sp>
        <p:sp>
          <p:nvSpPr>
            <p:cNvPr id="14" name="Freeform 14"/>
            <p:cNvSpPr/>
            <p:nvPr/>
          </p:nvSpPr>
          <p:spPr>
            <a:xfrm>
              <a:off x="0" y="0"/>
              <a:ext cx="3419242" cy="1846076"/>
            </a:xfrm>
            <a:custGeom>
              <a:avLst/>
              <a:gdLst/>
              <a:ahLst/>
              <a:cxnLst/>
              <a:rect l="l" t="t" r="r" b="b"/>
              <a:pathLst>
                <a:path w="3419242" h="1846076">
                  <a:moveTo>
                    <a:pt x="3419242" y="1846076"/>
                  </a:moveTo>
                  <a:lnTo>
                    <a:pt x="0" y="1846076"/>
                  </a:lnTo>
                  <a:lnTo>
                    <a:pt x="0" y="0"/>
                  </a:lnTo>
                  <a:lnTo>
                    <a:pt x="3419242" y="0"/>
                  </a:lnTo>
                  <a:lnTo>
                    <a:pt x="3419242" y="1846076"/>
                  </a:lnTo>
                  <a:close/>
                  <a:moveTo>
                    <a:pt x="12700" y="1833376"/>
                  </a:moveTo>
                  <a:lnTo>
                    <a:pt x="3406542" y="1833376"/>
                  </a:lnTo>
                  <a:lnTo>
                    <a:pt x="3406542" y="12700"/>
                  </a:lnTo>
                  <a:lnTo>
                    <a:pt x="12700" y="12700"/>
                  </a:lnTo>
                  <a:lnTo>
                    <a:pt x="12700" y="1833376"/>
                  </a:lnTo>
                  <a:close/>
                </a:path>
              </a:pathLst>
            </a:custGeom>
            <a:solidFill>
              <a:srgbClr val="1B1A1E"/>
            </a:solidFill>
          </p:spPr>
        </p:sp>
      </p:grpSp>
      <p:grpSp>
        <p:nvGrpSpPr>
          <p:cNvPr id="15" name="Group 15"/>
          <p:cNvGrpSpPr/>
          <p:nvPr/>
        </p:nvGrpSpPr>
        <p:grpSpPr>
          <a:xfrm>
            <a:off x="15411647" y="1510772"/>
            <a:ext cx="892353" cy="6077436"/>
            <a:chOff x="0" y="0"/>
            <a:chExt cx="276282" cy="1881636"/>
          </a:xfrm>
        </p:grpSpPr>
        <p:sp>
          <p:nvSpPr>
            <p:cNvPr id="16" name="Freeform 16"/>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7" name="Freeform 17"/>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8" name="Freeform 18"/>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19" name="Group 19"/>
          <p:cNvGrpSpPr/>
          <p:nvPr/>
        </p:nvGrpSpPr>
        <p:grpSpPr>
          <a:xfrm>
            <a:off x="15411647" y="2538789"/>
            <a:ext cx="892353" cy="2057825"/>
            <a:chOff x="0" y="0"/>
            <a:chExt cx="276282" cy="637124"/>
          </a:xfrm>
        </p:grpSpPr>
        <p:sp>
          <p:nvSpPr>
            <p:cNvPr id="20" name="Freeform 20"/>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21" name="Freeform 21"/>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22" name="Freeform 22"/>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23" name="Freeform 23"/>
          <p:cNvSpPr/>
          <p:nvPr/>
        </p:nvSpPr>
        <p:spPr>
          <a:xfrm>
            <a:off x="15111815" y="4851577"/>
            <a:ext cx="3053036" cy="2736630"/>
          </a:xfrm>
          <a:custGeom>
            <a:avLst/>
            <a:gdLst/>
            <a:ahLst/>
            <a:cxnLst/>
            <a:rect l="l" t="t" r="r" b="b"/>
            <a:pathLst>
              <a:path w="3053036" h="2736630">
                <a:moveTo>
                  <a:pt x="0" y="0"/>
                </a:moveTo>
                <a:lnTo>
                  <a:pt x="3053036" y="0"/>
                </a:lnTo>
                <a:lnTo>
                  <a:pt x="3053036" y="2736630"/>
                </a:lnTo>
                <a:lnTo>
                  <a:pt x="0" y="273663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5" name="TextBox 25"/>
          <p:cNvSpPr txBox="1"/>
          <p:nvPr/>
        </p:nvSpPr>
        <p:spPr>
          <a:xfrm>
            <a:off x="5243912" y="4586288"/>
            <a:ext cx="9631096" cy="1095375"/>
          </a:xfrm>
          <a:prstGeom prst="rect">
            <a:avLst/>
          </a:prstGeom>
        </p:spPr>
        <p:txBody>
          <a:bodyPr lIns="0" tIns="0" rIns="0" bIns="0" rtlCol="0" anchor="t">
            <a:spAutoFit/>
          </a:bodyPr>
          <a:lstStyle/>
          <a:p>
            <a:pPr algn="ctr">
              <a:lnSpc>
                <a:spcPts val="8520"/>
              </a:lnSpc>
            </a:pPr>
            <a:r>
              <a:rPr lang="en-US" sz="7100">
                <a:solidFill>
                  <a:srgbClr val="FFF1E4"/>
                </a:solidFill>
                <a:latin typeface="Public Sans Bold"/>
              </a:rPr>
              <a:t>What is                 then?</a:t>
            </a:r>
          </a:p>
        </p:txBody>
      </p:sp>
      <p:sp>
        <p:nvSpPr>
          <p:cNvPr id="27" name="TextBox 26"/>
          <p:cNvSpPr txBox="1"/>
          <p:nvPr/>
        </p:nvSpPr>
        <p:spPr>
          <a:xfrm>
            <a:off x="5867400" y="2247900"/>
            <a:ext cx="8606246" cy="4524315"/>
          </a:xfrm>
          <a:prstGeom prst="rect">
            <a:avLst/>
          </a:prstGeom>
          <a:noFill/>
        </p:spPr>
        <p:txBody>
          <a:bodyPr wrap="square" rtlCol="0">
            <a:spAutoFit/>
          </a:bodyPr>
          <a:lstStyle/>
          <a:p>
            <a:pPr algn="just"/>
            <a:r>
              <a:rPr lang="en-US" sz="3200" b="1" dirty="0"/>
              <a:t>A Blood Bank Management System is a software application designed to efficiently manage the operations of a blood bank or blood donation center. This system aims to streamline and automate various tasks related to blood </a:t>
            </a:r>
            <a:r>
              <a:rPr lang="en-US" sz="3200" b="1" dirty="0" smtClean="0"/>
              <a:t>donation and distribution</a:t>
            </a:r>
            <a:r>
              <a:rPr lang="en-US" sz="3200" b="1" dirty="0"/>
              <a:t>. It serves as a comprehensive tool for both blood bank staff and donors to ensure the availability of safe and compatible blood products for patients in need.</a:t>
            </a:r>
          </a:p>
        </p:txBody>
      </p:sp>
      <p:sp>
        <p:nvSpPr>
          <p:cNvPr id="26"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591994" y="5915891"/>
            <a:ext cx="782128" cy="782128"/>
          </a:xfrm>
          <a:prstGeom prst="rect">
            <a:avLst/>
          </a:prstGeom>
        </p:spPr>
      </p:pic>
      <p:sp>
        <p:nvSpPr>
          <p:cNvPr id="4" name="Oval Callout 3"/>
          <p:cNvSpPr/>
          <p:nvPr/>
        </p:nvSpPr>
        <p:spPr>
          <a:xfrm>
            <a:off x="2059884" y="3856363"/>
            <a:ext cx="3657600" cy="2450592"/>
          </a:xfrm>
          <a:prstGeom prst="wedgeEllipseCallout">
            <a:avLst/>
          </a:prstGeom>
          <a:solidFill>
            <a:srgbClr val="D3CD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accent1"/>
                </a:solidFill>
                <a:latin typeface="Arial Rounded MT Bold" panose="020F0704030504030204" pitchFamily="34" charset="0"/>
              </a:rPr>
              <a:t>Need Blood?</a:t>
            </a:r>
            <a:endParaRPr lang="en-US" sz="4800" b="1" dirty="0">
              <a:solidFill>
                <a:schemeClr val="accent1"/>
              </a:solidFill>
              <a:latin typeface="Arial Rounded MT Bold" panose="020F0704030504030204" pitchFamily="34" charset="0"/>
            </a:endParaRPr>
          </a:p>
        </p:txBody>
      </p:sp>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409534" y="2552777"/>
            <a:ext cx="782128" cy="782128"/>
          </a:xfrm>
          <a:prstGeom prst="rect">
            <a:avLst/>
          </a:prstGeom>
        </p:spPr>
      </p:pic>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426905" y="3507014"/>
            <a:ext cx="782128" cy="782128"/>
          </a:xfrm>
          <a:prstGeom prst="rect">
            <a:avLst/>
          </a:prstGeom>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44993" y="9013540"/>
            <a:ext cx="782128" cy="782128"/>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2532131" y="1531282"/>
            <a:ext cx="12182559" cy="6077436"/>
            <a:chOff x="0" y="0"/>
            <a:chExt cx="3771845" cy="1881636"/>
          </a:xfrm>
        </p:grpSpPr>
        <p:sp>
          <p:nvSpPr>
            <p:cNvPr id="7" name="Freeform 7"/>
            <p:cNvSpPr/>
            <p:nvPr/>
          </p:nvSpPr>
          <p:spPr>
            <a:xfrm>
              <a:off x="48260" y="48260"/>
              <a:ext cx="3723585" cy="1833377"/>
            </a:xfrm>
            <a:custGeom>
              <a:avLst/>
              <a:gdLst/>
              <a:ahLst/>
              <a:cxnLst/>
              <a:rect l="l" t="t" r="r" b="b"/>
              <a:pathLst>
                <a:path w="3723585" h="1833377">
                  <a:moveTo>
                    <a:pt x="0" y="0"/>
                  </a:moveTo>
                  <a:lnTo>
                    <a:pt x="3723585" y="0"/>
                  </a:lnTo>
                  <a:lnTo>
                    <a:pt x="3723585" y="1833377"/>
                  </a:lnTo>
                  <a:lnTo>
                    <a:pt x="0" y="1833377"/>
                  </a:lnTo>
                  <a:close/>
                </a:path>
              </a:pathLst>
            </a:custGeom>
            <a:solidFill>
              <a:srgbClr val="1B1A1E"/>
            </a:solidFill>
          </p:spPr>
        </p:sp>
        <p:sp>
          <p:nvSpPr>
            <p:cNvPr id="8" name="Freeform 8"/>
            <p:cNvSpPr/>
            <p:nvPr/>
          </p:nvSpPr>
          <p:spPr>
            <a:xfrm>
              <a:off x="6350" y="6350"/>
              <a:ext cx="3723586" cy="1833376"/>
            </a:xfrm>
            <a:custGeom>
              <a:avLst/>
              <a:gdLst/>
              <a:ahLst/>
              <a:cxnLst/>
              <a:rect l="l" t="t" r="r" b="b"/>
              <a:pathLst>
                <a:path w="3723586" h="1833376">
                  <a:moveTo>
                    <a:pt x="0" y="0"/>
                  </a:moveTo>
                  <a:lnTo>
                    <a:pt x="3723586" y="0"/>
                  </a:lnTo>
                  <a:lnTo>
                    <a:pt x="3723586" y="1833376"/>
                  </a:lnTo>
                  <a:lnTo>
                    <a:pt x="0" y="1833376"/>
                  </a:lnTo>
                  <a:close/>
                </a:path>
              </a:pathLst>
            </a:custGeom>
            <a:solidFill>
              <a:srgbClr val="FFF1E4"/>
            </a:solidFill>
          </p:spPr>
        </p:sp>
        <p:sp>
          <p:nvSpPr>
            <p:cNvPr id="9" name="Freeform 9"/>
            <p:cNvSpPr/>
            <p:nvPr/>
          </p:nvSpPr>
          <p:spPr>
            <a:xfrm>
              <a:off x="0" y="0"/>
              <a:ext cx="3736286" cy="1846076"/>
            </a:xfrm>
            <a:custGeom>
              <a:avLst/>
              <a:gdLst/>
              <a:ahLst/>
              <a:cxnLst/>
              <a:rect l="l" t="t" r="r" b="b"/>
              <a:pathLst>
                <a:path w="3736286" h="1846076">
                  <a:moveTo>
                    <a:pt x="3736286" y="1846076"/>
                  </a:moveTo>
                  <a:lnTo>
                    <a:pt x="0" y="1846076"/>
                  </a:lnTo>
                  <a:lnTo>
                    <a:pt x="0" y="0"/>
                  </a:lnTo>
                  <a:lnTo>
                    <a:pt x="3736286" y="0"/>
                  </a:lnTo>
                  <a:lnTo>
                    <a:pt x="3736286" y="1846076"/>
                  </a:lnTo>
                  <a:close/>
                  <a:moveTo>
                    <a:pt x="12700" y="1833376"/>
                  </a:moveTo>
                  <a:lnTo>
                    <a:pt x="3723586" y="1833376"/>
                  </a:lnTo>
                  <a:lnTo>
                    <a:pt x="3723586" y="12700"/>
                  </a:lnTo>
                  <a:lnTo>
                    <a:pt x="12700" y="12700"/>
                  </a:lnTo>
                  <a:lnTo>
                    <a:pt x="12700" y="1833376"/>
                  </a:lnTo>
                  <a:close/>
                </a:path>
              </a:pathLst>
            </a:custGeom>
            <a:solidFill>
              <a:srgbClr val="1B1A1E"/>
            </a:solidFill>
          </p:spPr>
        </p:sp>
      </p:grpSp>
      <p:grpSp>
        <p:nvGrpSpPr>
          <p:cNvPr id="10" name="Group 10"/>
          <p:cNvGrpSpPr/>
          <p:nvPr/>
        </p:nvGrpSpPr>
        <p:grpSpPr>
          <a:xfrm>
            <a:off x="14473646" y="1510772"/>
            <a:ext cx="892353" cy="6077436"/>
            <a:chOff x="0" y="0"/>
            <a:chExt cx="276282" cy="1881636"/>
          </a:xfrm>
        </p:grpSpPr>
        <p:sp>
          <p:nvSpPr>
            <p:cNvPr id="11" name="Freeform 11"/>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2" name="Freeform 12"/>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3" name="Freeform 13"/>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14" name="Group 14"/>
          <p:cNvGrpSpPr/>
          <p:nvPr/>
        </p:nvGrpSpPr>
        <p:grpSpPr>
          <a:xfrm>
            <a:off x="14473646" y="2538789"/>
            <a:ext cx="892353" cy="2057825"/>
            <a:chOff x="0" y="0"/>
            <a:chExt cx="276282" cy="637124"/>
          </a:xfrm>
        </p:grpSpPr>
        <p:sp>
          <p:nvSpPr>
            <p:cNvPr id="15" name="Freeform 15"/>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16" name="Freeform 16"/>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17" name="Freeform 17"/>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18" name="Freeform 18"/>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sp>
        <p:nvSpPr>
          <p:cNvPr id="20" name="TextBox 20"/>
          <p:cNvSpPr txBox="1"/>
          <p:nvPr/>
        </p:nvSpPr>
        <p:spPr>
          <a:xfrm rot="-65743">
            <a:off x="1128102" y="2747808"/>
            <a:ext cx="14886748" cy="2635914"/>
          </a:xfrm>
          <a:prstGeom prst="rect">
            <a:avLst/>
          </a:prstGeom>
        </p:spPr>
        <p:txBody>
          <a:bodyPr lIns="0" tIns="0" rIns="0" bIns="0" rtlCol="0" anchor="t">
            <a:spAutoFit/>
          </a:bodyPr>
          <a:lstStyle/>
          <a:p>
            <a:pPr algn="ctr">
              <a:lnSpc>
                <a:spcPts val="10800"/>
              </a:lnSpc>
            </a:pPr>
            <a:r>
              <a:rPr lang="en-US" sz="5400" dirty="0" smtClean="0">
                <a:solidFill>
                  <a:srgbClr val="1B1A1E"/>
                </a:solidFill>
                <a:latin typeface="Public Sans Bold"/>
              </a:rPr>
              <a:t>Why we have chosen</a:t>
            </a:r>
          </a:p>
          <a:p>
            <a:pPr algn="ctr">
              <a:lnSpc>
                <a:spcPts val="10800"/>
              </a:lnSpc>
            </a:pPr>
            <a:r>
              <a:rPr lang="en-US" sz="5400" dirty="0" smtClean="0">
                <a:solidFill>
                  <a:srgbClr val="1B1A1E"/>
                </a:solidFill>
                <a:latin typeface="Public Sans Bold"/>
              </a:rPr>
              <a:t>Blood Bank Management System?</a:t>
            </a:r>
            <a:endParaRPr lang="en-US" sz="5400" dirty="0">
              <a:solidFill>
                <a:srgbClr val="1B1A1E"/>
              </a:solidFill>
              <a:latin typeface="Public Sans Bold"/>
            </a:endParaRPr>
          </a:p>
        </p:txBody>
      </p:sp>
      <p:sp>
        <p:nvSpPr>
          <p:cNvPr id="21"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2"/>
            <a:stretch>
              <a:fillRect t="-276" b="-276"/>
            </a:stretch>
          </a:blipFill>
        </p:spPr>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608152">
            <a:off x="-652512" y="3842021"/>
            <a:ext cx="6172317" cy="617231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5896" y="2663124"/>
            <a:ext cx="1789333" cy="1789333"/>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40200" y="8072485"/>
            <a:ext cx="1347543" cy="173115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635526" y="1028700"/>
            <a:ext cx="13097658" cy="7678353"/>
            <a:chOff x="0" y="0"/>
            <a:chExt cx="4055169" cy="2377297"/>
          </a:xfrm>
        </p:grpSpPr>
        <p:sp>
          <p:nvSpPr>
            <p:cNvPr id="8" name="Freeform 8"/>
            <p:cNvSpPr/>
            <p:nvPr/>
          </p:nvSpPr>
          <p:spPr>
            <a:xfrm>
              <a:off x="48260" y="48260"/>
              <a:ext cx="4006910" cy="2329037"/>
            </a:xfrm>
            <a:custGeom>
              <a:avLst/>
              <a:gdLst/>
              <a:ahLst/>
              <a:cxnLst/>
              <a:rect l="l" t="t" r="r" b="b"/>
              <a:pathLst>
                <a:path w="4006910" h="2329037">
                  <a:moveTo>
                    <a:pt x="0" y="0"/>
                  </a:moveTo>
                  <a:lnTo>
                    <a:pt x="4006910" y="0"/>
                  </a:lnTo>
                  <a:lnTo>
                    <a:pt x="4006910" y="2329037"/>
                  </a:lnTo>
                  <a:lnTo>
                    <a:pt x="0" y="2329037"/>
                  </a:lnTo>
                  <a:close/>
                </a:path>
              </a:pathLst>
            </a:custGeom>
            <a:solidFill>
              <a:srgbClr val="1B1A1E"/>
            </a:solidFill>
          </p:spPr>
        </p:sp>
        <p:sp>
          <p:nvSpPr>
            <p:cNvPr id="9" name="Freeform 9"/>
            <p:cNvSpPr/>
            <p:nvPr/>
          </p:nvSpPr>
          <p:spPr>
            <a:xfrm>
              <a:off x="6350" y="6350"/>
              <a:ext cx="4006909" cy="2329037"/>
            </a:xfrm>
            <a:custGeom>
              <a:avLst/>
              <a:gdLst/>
              <a:ahLst/>
              <a:cxnLst/>
              <a:rect l="l" t="t" r="r" b="b"/>
              <a:pathLst>
                <a:path w="4006909" h="2329037">
                  <a:moveTo>
                    <a:pt x="0" y="0"/>
                  </a:moveTo>
                  <a:lnTo>
                    <a:pt x="4006909" y="0"/>
                  </a:lnTo>
                  <a:lnTo>
                    <a:pt x="4006909" y="2329037"/>
                  </a:lnTo>
                  <a:lnTo>
                    <a:pt x="0" y="2329037"/>
                  </a:lnTo>
                  <a:close/>
                </a:path>
              </a:pathLst>
            </a:custGeom>
            <a:solidFill>
              <a:srgbClr val="FFF1E4"/>
            </a:solidFill>
          </p:spPr>
        </p:sp>
        <p:sp>
          <p:nvSpPr>
            <p:cNvPr id="10" name="Freeform 10"/>
            <p:cNvSpPr/>
            <p:nvPr/>
          </p:nvSpPr>
          <p:spPr>
            <a:xfrm>
              <a:off x="0" y="0"/>
              <a:ext cx="4019609" cy="2341737"/>
            </a:xfrm>
            <a:custGeom>
              <a:avLst/>
              <a:gdLst/>
              <a:ahLst/>
              <a:cxnLst/>
              <a:rect l="l" t="t" r="r" b="b"/>
              <a:pathLst>
                <a:path w="4019609" h="2341737">
                  <a:moveTo>
                    <a:pt x="4019609" y="2341737"/>
                  </a:moveTo>
                  <a:lnTo>
                    <a:pt x="0" y="2341737"/>
                  </a:lnTo>
                  <a:lnTo>
                    <a:pt x="0" y="0"/>
                  </a:lnTo>
                  <a:lnTo>
                    <a:pt x="4019609" y="0"/>
                  </a:lnTo>
                  <a:lnTo>
                    <a:pt x="4019609" y="2341737"/>
                  </a:lnTo>
                  <a:close/>
                  <a:moveTo>
                    <a:pt x="12700" y="2329037"/>
                  </a:moveTo>
                  <a:lnTo>
                    <a:pt x="4006909" y="2329037"/>
                  </a:lnTo>
                  <a:lnTo>
                    <a:pt x="4006909" y="12700"/>
                  </a:lnTo>
                  <a:lnTo>
                    <a:pt x="12700" y="12700"/>
                  </a:lnTo>
                  <a:lnTo>
                    <a:pt x="12700" y="2329037"/>
                  </a:lnTo>
                  <a:close/>
                </a:path>
              </a:pathLst>
            </a:custGeom>
            <a:solidFill>
              <a:srgbClr val="1B1A1E"/>
            </a:solidFill>
          </p:spPr>
        </p:sp>
      </p:grpSp>
      <p:grpSp>
        <p:nvGrpSpPr>
          <p:cNvPr id="11" name="Group 11"/>
          <p:cNvGrpSpPr/>
          <p:nvPr/>
        </p:nvGrpSpPr>
        <p:grpSpPr>
          <a:xfrm>
            <a:off x="14506096" y="1846058"/>
            <a:ext cx="892353" cy="6077436"/>
            <a:chOff x="0" y="0"/>
            <a:chExt cx="276282" cy="1881636"/>
          </a:xfrm>
        </p:grpSpPr>
        <p:sp>
          <p:nvSpPr>
            <p:cNvPr id="12" name="Freeform 12"/>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3" name="Freeform 13"/>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4" name="Freeform 14"/>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15" name="Group 15"/>
          <p:cNvGrpSpPr/>
          <p:nvPr/>
        </p:nvGrpSpPr>
        <p:grpSpPr>
          <a:xfrm>
            <a:off x="14506096" y="2874075"/>
            <a:ext cx="892353" cy="2057825"/>
            <a:chOff x="0" y="0"/>
            <a:chExt cx="276282" cy="637124"/>
          </a:xfrm>
        </p:grpSpPr>
        <p:sp>
          <p:nvSpPr>
            <p:cNvPr id="16" name="Freeform 16"/>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17" name="Freeform 17"/>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18" name="Freeform 18"/>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23" name="TextBox 23"/>
          <p:cNvSpPr txBox="1"/>
          <p:nvPr/>
        </p:nvSpPr>
        <p:spPr>
          <a:xfrm rot="-93597">
            <a:off x="3295230" y="2066247"/>
            <a:ext cx="6332025" cy="606565"/>
          </a:xfrm>
          <a:prstGeom prst="rect">
            <a:avLst/>
          </a:prstGeom>
        </p:spPr>
        <p:txBody>
          <a:bodyPr lIns="0" tIns="0" rIns="0" bIns="0" rtlCol="0" anchor="t">
            <a:spAutoFit/>
          </a:bodyPr>
          <a:lstStyle/>
          <a:p>
            <a:pPr algn="ctr">
              <a:lnSpc>
                <a:spcPts val="4776"/>
              </a:lnSpc>
            </a:pPr>
            <a:r>
              <a:rPr lang="en-US" sz="3980">
                <a:solidFill>
                  <a:srgbClr val="FFF1E4"/>
                </a:solidFill>
                <a:latin typeface="Fredoka One"/>
              </a:rPr>
              <a:t>Exclusive Content</a:t>
            </a:r>
          </a:p>
        </p:txBody>
      </p:sp>
      <p:sp>
        <p:nvSpPr>
          <p:cNvPr id="24" name="TextBox 24"/>
          <p:cNvSpPr txBox="1"/>
          <p:nvPr/>
        </p:nvSpPr>
        <p:spPr>
          <a:xfrm rot="-111867">
            <a:off x="3734075" y="3109481"/>
            <a:ext cx="9483808" cy="695325"/>
          </a:xfrm>
          <a:prstGeom prst="rect">
            <a:avLst/>
          </a:prstGeom>
        </p:spPr>
        <p:txBody>
          <a:bodyPr lIns="0" tIns="0" rIns="0" bIns="0" rtlCol="0" anchor="t">
            <a:spAutoFit/>
          </a:bodyPr>
          <a:lstStyle/>
          <a:p>
            <a:pPr algn="ctr">
              <a:lnSpc>
                <a:spcPts val="5400"/>
              </a:lnSpc>
            </a:pPr>
            <a:r>
              <a:rPr lang="en-US" sz="4500">
                <a:solidFill>
                  <a:srgbClr val="FFF1E4"/>
                </a:solidFill>
                <a:latin typeface="Fredoka One"/>
              </a:rPr>
              <a:t>Powerful Search Functionality</a:t>
            </a:r>
          </a:p>
        </p:txBody>
      </p:sp>
      <p:sp>
        <p:nvSpPr>
          <p:cNvPr id="25" name="TextBox 25"/>
          <p:cNvSpPr txBox="1"/>
          <p:nvPr/>
        </p:nvSpPr>
        <p:spPr>
          <a:xfrm rot="-116005">
            <a:off x="3908774" y="4361276"/>
            <a:ext cx="5231078" cy="695325"/>
          </a:xfrm>
          <a:prstGeom prst="rect">
            <a:avLst/>
          </a:prstGeom>
        </p:spPr>
        <p:txBody>
          <a:bodyPr lIns="0" tIns="0" rIns="0" bIns="0" rtlCol="0" anchor="t">
            <a:spAutoFit/>
          </a:bodyPr>
          <a:lstStyle/>
          <a:p>
            <a:pPr algn="ctr">
              <a:lnSpc>
                <a:spcPts val="5400"/>
              </a:lnSpc>
            </a:pPr>
            <a:r>
              <a:rPr lang="en-US" sz="4500">
                <a:solidFill>
                  <a:srgbClr val="FFF1E4"/>
                </a:solidFill>
                <a:latin typeface="Fredoka One"/>
              </a:rPr>
              <a:t>Curated Playlist</a:t>
            </a:r>
          </a:p>
        </p:txBody>
      </p:sp>
      <p:sp>
        <p:nvSpPr>
          <p:cNvPr id="26" name="TextBox 26"/>
          <p:cNvSpPr txBox="1"/>
          <p:nvPr/>
        </p:nvSpPr>
        <p:spPr>
          <a:xfrm rot="-108342">
            <a:off x="3464608" y="5467082"/>
            <a:ext cx="9439329" cy="695325"/>
          </a:xfrm>
          <a:prstGeom prst="rect">
            <a:avLst/>
          </a:prstGeom>
        </p:spPr>
        <p:txBody>
          <a:bodyPr lIns="0" tIns="0" rIns="0" bIns="0" rtlCol="0" anchor="t">
            <a:spAutoFit/>
          </a:bodyPr>
          <a:lstStyle/>
          <a:p>
            <a:pPr algn="ctr">
              <a:lnSpc>
                <a:spcPts val="5400"/>
              </a:lnSpc>
            </a:pPr>
            <a:r>
              <a:rPr lang="en-US" sz="4500">
                <a:solidFill>
                  <a:srgbClr val="FFF1E4"/>
                </a:solidFill>
                <a:latin typeface="Fredoka One"/>
              </a:rPr>
              <a:t>Accessible Multiple Devices</a:t>
            </a:r>
          </a:p>
        </p:txBody>
      </p:sp>
      <p:sp>
        <p:nvSpPr>
          <p:cNvPr id="28" name="TextBox 28"/>
          <p:cNvSpPr txBox="1"/>
          <p:nvPr/>
        </p:nvSpPr>
        <p:spPr>
          <a:xfrm rot="-108342">
            <a:off x="3733242" y="6634030"/>
            <a:ext cx="7215182" cy="619125"/>
          </a:xfrm>
          <a:prstGeom prst="rect">
            <a:avLst/>
          </a:prstGeom>
        </p:spPr>
        <p:txBody>
          <a:bodyPr lIns="0" tIns="0" rIns="0" bIns="0" rtlCol="0" anchor="t">
            <a:spAutoFit/>
          </a:bodyPr>
          <a:lstStyle/>
          <a:p>
            <a:pPr algn="ctr">
              <a:lnSpc>
                <a:spcPts val="4800"/>
              </a:lnSpc>
            </a:pPr>
            <a:r>
              <a:rPr lang="en-US" sz="4000">
                <a:solidFill>
                  <a:srgbClr val="FFF1E4"/>
                </a:solidFill>
                <a:latin typeface="Fredoka One"/>
              </a:rPr>
              <a:t>Offline Viewing Options</a:t>
            </a:r>
          </a:p>
        </p:txBody>
      </p:sp>
      <p:sp>
        <p:nvSpPr>
          <p:cNvPr id="29" name="Freeform 29"/>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3"/>
            <a:stretch>
              <a:fillRect t="-276" b="-276"/>
            </a:stretch>
          </a:blipFill>
        </p:spPr>
      </p:sp>
      <p:sp>
        <p:nvSpPr>
          <p:cNvPr id="30" name="Freeform 30"/>
          <p:cNvSpPr/>
          <p:nvPr/>
        </p:nvSpPr>
        <p:spPr>
          <a:xfrm rot="176081" flipH="1">
            <a:off x="15847288" y="3570073"/>
            <a:ext cx="2173167" cy="7114536"/>
          </a:xfrm>
          <a:custGeom>
            <a:avLst/>
            <a:gdLst/>
            <a:ahLst/>
            <a:cxnLst/>
            <a:rect l="l" t="t" r="r" b="b"/>
            <a:pathLst>
              <a:path w="2173167" h="7114536">
                <a:moveTo>
                  <a:pt x="2173167" y="0"/>
                </a:moveTo>
                <a:lnTo>
                  <a:pt x="0" y="0"/>
                </a:lnTo>
                <a:lnTo>
                  <a:pt x="0" y="7114536"/>
                </a:lnTo>
                <a:lnTo>
                  <a:pt x="2173167" y="7114536"/>
                </a:lnTo>
                <a:lnTo>
                  <a:pt x="2173167" y="0"/>
                </a:lnTo>
                <a:close/>
              </a:path>
            </a:pathLst>
          </a:custGeom>
          <a:blipFill>
            <a:blip r:embed="rId4">
              <a:extLst>
                <a:ext uri="{96DAC541-7B7A-43D3-8B79-37D633B846F1}">
                  <asvg:svgBlip xmlns:asvg="http://schemas.microsoft.com/office/drawing/2016/SVG/main" xmlns="" r:embed="rId8"/>
                </a:ext>
              </a:extLst>
            </a:blip>
            <a:stretch>
              <a:fillRect/>
            </a:stretch>
          </a:blipFill>
        </p:spPr>
      </p:sp>
      <p:sp>
        <p:nvSpPr>
          <p:cNvPr id="32" name="TextBox 31"/>
          <p:cNvSpPr txBox="1"/>
          <p:nvPr/>
        </p:nvSpPr>
        <p:spPr>
          <a:xfrm>
            <a:off x="2819400" y="1638300"/>
            <a:ext cx="8763000" cy="6555641"/>
          </a:xfrm>
          <a:prstGeom prst="rect">
            <a:avLst/>
          </a:prstGeom>
          <a:noFill/>
        </p:spPr>
        <p:txBody>
          <a:bodyPr wrap="square" rtlCol="0">
            <a:spAutoFit/>
          </a:bodyPr>
          <a:lstStyle/>
          <a:p>
            <a:r>
              <a:rPr lang="en-US" sz="2800" dirty="0">
                <a:latin typeface="Public Sans Bold" panose="020B0604020202020204" charset="0"/>
              </a:rPr>
              <a:t>Currently, dengue has become epidemic in Bangladesh. Due to this many people are suffering from anemia and platelet deficiency. Finding the necessary blood has become difficult. People often post online or message their </a:t>
            </a:r>
            <a:r>
              <a:rPr lang="en-US" sz="2800" dirty="0" smtClean="0">
                <a:latin typeface="Public Sans Bold" panose="020B0604020202020204" charset="0"/>
              </a:rPr>
              <a:t> </a:t>
            </a:r>
            <a:r>
              <a:rPr lang="en-US" sz="2800" dirty="0">
                <a:latin typeface="Public Sans Bold" panose="020B0604020202020204" charset="0"/>
              </a:rPr>
              <a:t>group for </a:t>
            </a:r>
            <a:r>
              <a:rPr lang="en-US" sz="2800" smtClean="0">
                <a:latin typeface="Public Sans Bold" panose="020B0604020202020204" charset="0"/>
              </a:rPr>
              <a:t>necessary blood but </a:t>
            </a:r>
            <a:r>
              <a:rPr lang="en-US" sz="2800" dirty="0">
                <a:latin typeface="Public Sans Bold" panose="020B0604020202020204" charset="0"/>
              </a:rPr>
              <a:t>it doesn’t help them much. Some organizations even maintain a list of donors and their details but often they are not updated. It is one of the major reasons why we have decided to make a blood bank management system. Our purpose is to make an application where admins can add or remove details of donors and admin or users can login to update their details. In this way we can help patients with safe blood supply when they are needed.</a:t>
            </a: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807426">
            <a:off x="-123607" y="6659759"/>
            <a:ext cx="3446955" cy="3403867"/>
          </a:xfrm>
          <a:prstGeom prst="rect">
            <a:avLst/>
          </a:prstGeom>
        </p:spPr>
      </p:pic>
      <p:sp>
        <p:nvSpPr>
          <p:cNvPr id="3" name="Oval Callout 2"/>
          <p:cNvSpPr/>
          <p:nvPr/>
        </p:nvSpPr>
        <p:spPr>
          <a:xfrm rot="19133184">
            <a:off x="-41455" y="5032511"/>
            <a:ext cx="2564892" cy="1700562"/>
          </a:xfrm>
          <a:prstGeom prst="wedgeEllipseCallout">
            <a:avLst/>
          </a:prstGeom>
          <a:solidFill>
            <a:srgbClr val="D3CD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accent2"/>
                </a:solidFill>
                <a:latin typeface="Forte" panose="03060902040502070203" pitchFamily="66" charset="0"/>
              </a:rPr>
              <a:t>Free </a:t>
            </a:r>
          </a:p>
          <a:p>
            <a:pPr algn="ctr"/>
            <a:r>
              <a:rPr lang="en-US" sz="3200" b="1" dirty="0" smtClean="0">
                <a:solidFill>
                  <a:schemeClr val="accent2"/>
                </a:solidFill>
                <a:latin typeface="Forte" panose="03060902040502070203" pitchFamily="66" charset="0"/>
              </a:rPr>
              <a:t>Dengue </a:t>
            </a:r>
            <a:r>
              <a:rPr lang="en-US" sz="3200" b="1" dirty="0" err="1" smtClean="0">
                <a:solidFill>
                  <a:schemeClr val="accent2"/>
                </a:solidFill>
                <a:latin typeface="Forte" panose="03060902040502070203" pitchFamily="66" charset="0"/>
              </a:rPr>
              <a:t>Giveway</a:t>
            </a:r>
            <a:endParaRPr lang="en-US" sz="3200" b="1" dirty="0">
              <a:solidFill>
                <a:schemeClr val="accent2"/>
              </a:solidFill>
              <a:latin typeface="Forte" panose="03060902040502070203" pitchFamily="66" charset="0"/>
            </a:endParaRP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05024" y="4477233"/>
            <a:ext cx="4086547" cy="4086547"/>
          </a:xfrm>
          <a:prstGeom prst="rect">
            <a:avLst/>
          </a:prstGeom>
        </p:spPr>
      </p:pic>
      <p:sp>
        <p:nvSpPr>
          <p:cNvPr id="5" name="Oval Callout 4"/>
          <p:cNvSpPr/>
          <p:nvPr/>
        </p:nvSpPr>
        <p:spPr>
          <a:xfrm>
            <a:off x="13152090" y="2566089"/>
            <a:ext cx="3336027" cy="2713488"/>
          </a:xfrm>
          <a:prstGeom prst="wedgeEllipseCallout">
            <a:avLst/>
          </a:prstGeom>
          <a:solidFill>
            <a:srgbClr val="D3CD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rgbClr val="FF0000"/>
                </a:solidFill>
                <a:latin typeface="Forte" panose="03060902040502070203" pitchFamily="66" charset="0"/>
              </a:rPr>
              <a:t>Need Blood?</a:t>
            </a:r>
            <a:endParaRPr lang="en-US" sz="4800" b="1" dirty="0">
              <a:solidFill>
                <a:srgbClr val="FF0000"/>
              </a:solidFill>
              <a:latin typeface="Forte" panose="03060902040502070203" pitchFamily="66" charset="0"/>
            </a:endParaRPr>
          </a:p>
        </p:txBody>
      </p:sp>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637601" y="249021"/>
            <a:ext cx="1347543" cy="1731150"/>
          </a:xfrm>
          <a:prstGeom prst="rect">
            <a:avLst/>
          </a:prstGeom>
        </p:spPr>
      </p:pic>
    </p:spTree>
    <p:extLst>
      <p:ext uri="{BB962C8B-B14F-4D97-AF65-F5344CB8AC3E}">
        <p14:creationId xmlns:p14="http://schemas.microsoft.com/office/powerpoint/2010/main" val="3240988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3574634" y="1643716"/>
            <a:ext cx="11823815" cy="1149694"/>
            <a:chOff x="0" y="0"/>
            <a:chExt cx="3660775" cy="355957"/>
          </a:xfrm>
        </p:grpSpPr>
        <p:sp>
          <p:nvSpPr>
            <p:cNvPr id="7" name="Freeform 7"/>
            <p:cNvSpPr/>
            <p:nvPr/>
          </p:nvSpPr>
          <p:spPr>
            <a:xfrm>
              <a:off x="48260" y="48260"/>
              <a:ext cx="3612515" cy="307697"/>
            </a:xfrm>
            <a:custGeom>
              <a:avLst/>
              <a:gdLst/>
              <a:ahLst/>
              <a:cxnLst/>
              <a:rect l="l" t="t" r="r" b="b"/>
              <a:pathLst>
                <a:path w="3612515" h="307697">
                  <a:moveTo>
                    <a:pt x="0" y="0"/>
                  </a:moveTo>
                  <a:lnTo>
                    <a:pt x="3612515" y="0"/>
                  </a:lnTo>
                  <a:lnTo>
                    <a:pt x="3612515" y="307697"/>
                  </a:lnTo>
                  <a:lnTo>
                    <a:pt x="0" y="307697"/>
                  </a:lnTo>
                  <a:close/>
                </a:path>
              </a:pathLst>
            </a:custGeom>
            <a:solidFill>
              <a:srgbClr val="1B1A1E"/>
            </a:solidFill>
          </p:spPr>
        </p:sp>
        <p:sp>
          <p:nvSpPr>
            <p:cNvPr id="8" name="Freeform 8"/>
            <p:cNvSpPr/>
            <p:nvPr/>
          </p:nvSpPr>
          <p:spPr>
            <a:xfrm>
              <a:off x="6350" y="6350"/>
              <a:ext cx="3612514" cy="307697"/>
            </a:xfrm>
            <a:custGeom>
              <a:avLst/>
              <a:gdLst/>
              <a:ahLst/>
              <a:cxnLst/>
              <a:rect l="l" t="t" r="r" b="b"/>
              <a:pathLst>
                <a:path w="3612514" h="307697">
                  <a:moveTo>
                    <a:pt x="0" y="0"/>
                  </a:moveTo>
                  <a:lnTo>
                    <a:pt x="3612514" y="0"/>
                  </a:lnTo>
                  <a:lnTo>
                    <a:pt x="3612514" y="307697"/>
                  </a:lnTo>
                  <a:lnTo>
                    <a:pt x="0" y="307697"/>
                  </a:lnTo>
                  <a:close/>
                </a:path>
              </a:pathLst>
            </a:custGeom>
            <a:solidFill>
              <a:srgbClr val="77BBC1"/>
            </a:solidFill>
          </p:spPr>
        </p:sp>
        <p:sp>
          <p:nvSpPr>
            <p:cNvPr id="9" name="Freeform 9"/>
            <p:cNvSpPr/>
            <p:nvPr/>
          </p:nvSpPr>
          <p:spPr>
            <a:xfrm>
              <a:off x="0" y="0"/>
              <a:ext cx="3625214" cy="320397"/>
            </a:xfrm>
            <a:custGeom>
              <a:avLst/>
              <a:gdLst/>
              <a:ahLst/>
              <a:cxnLst/>
              <a:rect l="l" t="t" r="r" b="b"/>
              <a:pathLst>
                <a:path w="3625214" h="320397">
                  <a:moveTo>
                    <a:pt x="3625214" y="320397"/>
                  </a:moveTo>
                  <a:lnTo>
                    <a:pt x="0" y="320397"/>
                  </a:lnTo>
                  <a:lnTo>
                    <a:pt x="0" y="0"/>
                  </a:lnTo>
                  <a:lnTo>
                    <a:pt x="3625214" y="0"/>
                  </a:lnTo>
                  <a:lnTo>
                    <a:pt x="3625214" y="320397"/>
                  </a:lnTo>
                  <a:close/>
                  <a:moveTo>
                    <a:pt x="12700" y="307697"/>
                  </a:moveTo>
                  <a:lnTo>
                    <a:pt x="3612514" y="307697"/>
                  </a:lnTo>
                  <a:lnTo>
                    <a:pt x="3612514" y="12700"/>
                  </a:lnTo>
                  <a:lnTo>
                    <a:pt x="12700" y="12700"/>
                  </a:lnTo>
                  <a:lnTo>
                    <a:pt x="12700" y="307697"/>
                  </a:lnTo>
                  <a:close/>
                </a:path>
              </a:pathLst>
            </a:custGeom>
            <a:solidFill>
              <a:srgbClr val="1B1A1E"/>
            </a:solidFill>
          </p:spPr>
        </p:sp>
      </p:grpSp>
      <p:grpSp>
        <p:nvGrpSpPr>
          <p:cNvPr id="10" name="Group 10"/>
          <p:cNvGrpSpPr/>
          <p:nvPr/>
        </p:nvGrpSpPr>
        <p:grpSpPr>
          <a:xfrm>
            <a:off x="3574634" y="2565849"/>
            <a:ext cx="11158551" cy="6077436"/>
            <a:chOff x="0" y="0"/>
            <a:chExt cx="3454802" cy="1881636"/>
          </a:xfrm>
        </p:grpSpPr>
        <p:sp>
          <p:nvSpPr>
            <p:cNvPr id="11" name="Freeform 11"/>
            <p:cNvSpPr/>
            <p:nvPr/>
          </p:nvSpPr>
          <p:spPr>
            <a:xfrm>
              <a:off x="48260" y="48260"/>
              <a:ext cx="3406542" cy="1833377"/>
            </a:xfrm>
            <a:custGeom>
              <a:avLst/>
              <a:gdLst/>
              <a:ahLst/>
              <a:cxnLst/>
              <a:rect l="l" t="t" r="r" b="b"/>
              <a:pathLst>
                <a:path w="3406542" h="1833377">
                  <a:moveTo>
                    <a:pt x="0" y="0"/>
                  </a:moveTo>
                  <a:lnTo>
                    <a:pt x="3406542" y="0"/>
                  </a:lnTo>
                  <a:lnTo>
                    <a:pt x="3406542" y="1833377"/>
                  </a:lnTo>
                  <a:lnTo>
                    <a:pt x="0" y="1833377"/>
                  </a:lnTo>
                  <a:close/>
                </a:path>
              </a:pathLst>
            </a:custGeom>
            <a:solidFill>
              <a:srgbClr val="1B1A1E"/>
            </a:solidFill>
          </p:spPr>
        </p:sp>
        <p:sp>
          <p:nvSpPr>
            <p:cNvPr id="12" name="Freeform 12"/>
            <p:cNvSpPr/>
            <p:nvPr/>
          </p:nvSpPr>
          <p:spPr>
            <a:xfrm>
              <a:off x="6350" y="6350"/>
              <a:ext cx="3406542" cy="1833376"/>
            </a:xfrm>
            <a:custGeom>
              <a:avLst/>
              <a:gdLst/>
              <a:ahLst/>
              <a:cxnLst/>
              <a:rect l="l" t="t" r="r" b="b"/>
              <a:pathLst>
                <a:path w="3406542" h="1833376">
                  <a:moveTo>
                    <a:pt x="0" y="0"/>
                  </a:moveTo>
                  <a:lnTo>
                    <a:pt x="3406542" y="0"/>
                  </a:lnTo>
                  <a:lnTo>
                    <a:pt x="3406542" y="1833376"/>
                  </a:lnTo>
                  <a:lnTo>
                    <a:pt x="0" y="1833376"/>
                  </a:lnTo>
                  <a:close/>
                </a:path>
              </a:pathLst>
            </a:custGeom>
            <a:solidFill>
              <a:srgbClr val="FFF1E4"/>
            </a:solidFill>
          </p:spPr>
        </p:sp>
        <p:sp>
          <p:nvSpPr>
            <p:cNvPr id="13" name="Freeform 13"/>
            <p:cNvSpPr/>
            <p:nvPr/>
          </p:nvSpPr>
          <p:spPr>
            <a:xfrm>
              <a:off x="0" y="0"/>
              <a:ext cx="3419242" cy="1846076"/>
            </a:xfrm>
            <a:custGeom>
              <a:avLst/>
              <a:gdLst/>
              <a:ahLst/>
              <a:cxnLst/>
              <a:rect l="l" t="t" r="r" b="b"/>
              <a:pathLst>
                <a:path w="3419242" h="1846076">
                  <a:moveTo>
                    <a:pt x="3419242" y="1846076"/>
                  </a:moveTo>
                  <a:lnTo>
                    <a:pt x="0" y="1846076"/>
                  </a:lnTo>
                  <a:lnTo>
                    <a:pt x="0" y="0"/>
                  </a:lnTo>
                  <a:lnTo>
                    <a:pt x="3419242" y="0"/>
                  </a:lnTo>
                  <a:lnTo>
                    <a:pt x="3419242" y="1846076"/>
                  </a:lnTo>
                  <a:close/>
                  <a:moveTo>
                    <a:pt x="12700" y="1833376"/>
                  </a:moveTo>
                  <a:lnTo>
                    <a:pt x="3406542" y="1833376"/>
                  </a:lnTo>
                  <a:lnTo>
                    <a:pt x="3406542" y="12700"/>
                  </a:lnTo>
                  <a:lnTo>
                    <a:pt x="12700" y="12700"/>
                  </a:lnTo>
                  <a:lnTo>
                    <a:pt x="12700" y="1833376"/>
                  </a:lnTo>
                  <a:close/>
                </a:path>
              </a:pathLst>
            </a:custGeom>
            <a:solidFill>
              <a:srgbClr val="1B1A1E"/>
            </a:solidFill>
          </p:spPr>
        </p:sp>
      </p:grpSp>
      <p:grpSp>
        <p:nvGrpSpPr>
          <p:cNvPr id="14" name="Group 14"/>
          <p:cNvGrpSpPr/>
          <p:nvPr/>
        </p:nvGrpSpPr>
        <p:grpSpPr>
          <a:xfrm>
            <a:off x="14506096" y="2565849"/>
            <a:ext cx="892353" cy="6077436"/>
            <a:chOff x="0" y="0"/>
            <a:chExt cx="276282" cy="1881636"/>
          </a:xfrm>
        </p:grpSpPr>
        <p:sp>
          <p:nvSpPr>
            <p:cNvPr id="15" name="Freeform 15"/>
            <p:cNvSpPr/>
            <p:nvPr/>
          </p:nvSpPr>
          <p:spPr>
            <a:xfrm>
              <a:off x="48260" y="48260"/>
              <a:ext cx="228022" cy="1833377"/>
            </a:xfrm>
            <a:custGeom>
              <a:avLst/>
              <a:gdLst/>
              <a:ahLst/>
              <a:cxnLst/>
              <a:rect l="l" t="t" r="r" b="b"/>
              <a:pathLst>
                <a:path w="228022" h="1833377">
                  <a:moveTo>
                    <a:pt x="0" y="0"/>
                  </a:moveTo>
                  <a:lnTo>
                    <a:pt x="228022" y="0"/>
                  </a:lnTo>
                  <a:lnTo>
                    <a:pt x="228022" y="1833377"/>
                  </a:lnTo>
                  <a:lnTo>
                    <a:pt x="0" y="1833377"/>
                  </a:lnTo>
                  <a:close/>
                </a:path>
              </a:pathLst>
            </a:custGeom>
            <a:solidFill>
              <a:srgbClr val="1B1A1E"/>
            </a:solidFill>
          </p:spPr>
        </p:sp>
        <p:sp>
          <p:nvSpPr>
            <p:cNvPr id="16" name="Freeform 16"/>
            <p:cNvSpPr/>
            <p:nvPr/>
          </p:nvSpPr>
          <p:spPr>
            <a:xfrm>
              <a:off x="6350" y="6350"/>
              <a:ext cx="228022" cy="1833376"/>
            </a:xfrm>
            <a:custGeom>
              <a:avLst/>
              <a:gdLst/>
              <a:ahLst/>
              <a:cxnLst/>
              <a:rect l="l" t="t" r="r" b="b"/>
              <a:pathLst>
                <a:path w="228022" h="1833376">
                  <a:moveTo>
                    <a:pt x="0" y="0"/>
                  </a:moveTo>
                  <a:lnTo>
                    <a:pt x="228022" y="0"/>
                  </a:lnTo>
                  <a:lnTo>
                    <a:pt x="228022" y="1833376"/>
                  </a:lnTo>
                  <a:lnTo>
                    <a:pt x="0" y="1833376"/>
                  </a:lnTo>
                  <a:close/>
                </a:path>
              </a:pathLst>
            </a:custGeom>
            <a:solidFill>
              <a:srgbClr val="FFF1E4"/>
            </a:solidFill>
          </p:spPr>
        </p:sp>
        <p:sp>
          <p:nvSpPr>
            <p:cNvPr id="17" name="Freeform 17"/>
            <p:cNvSpPr/>
            <p:nvPr/>
          </p:nvSpPr>
          <p:spPr>
            <a:xfrm>
              <a:off x="0" y="0"/>
              <a:ext cx="240722" cy="1846076"/>
            </a:xfrm>
            <a:custGeom>
              <a:avLst/>
              <a:gdLst/>
              <a:ahLst/>
              <a:cxnLst/>
              <a:rect l="l" t="t" r="r" b="b"/>
              <a:pathLst>
                <a:path w="240722" h="1846076">
                  <a:moveTo>
                    <a:pt x="240722" y="1846076"/>
                  </a:moveTo>
                  <a:lnTo>
                    <a:pt x="0" y="1846076"/>
                  </a:lnTo>
                  <a:lnTo>
                    <a:pt x="0" y="0"/>
                  </a:lnTo>
                  <a:lnTo>
                    <a:pt x="240722" y="0"/>
                  </a:lnTo>
                  <a:lnTo>
                    <a:pt x="240722" y="1846076"/>
                  </a:lnTo>
                  <a:close/>
                  <a:moveTo>
                    <a:pt x="12700" y="1833376"/>
                  </a:moveTo>
                  <a:lnTo>
                    <a:pt x="228022" y="1833376"/>
                  </a:lnTo>
                  <a:lnTo>
                    <a:pt x="228022" y="12700"/>
                  </a:lnTo>
                  <a:lnTo>
                    <a:pt x="12700" y="12700"/>
                  </a:lnTo>
                  <a:lnTo>
                    <a:pt x="12700" y="1833376"/>
                  </a:lnTo>
                  <a:close/>
                </a:path>
              </a:pathLst>
            </a:custGeom>
            <a:solidFill>
              <a:srgbClr val="1B1A1E"/>
            </a:solidFill>
          </p:spPr>
        </p:sp>
      </p:grpSp>
      <p:grpSp>
        <p:nvGrpSpPr>
          <p:cNvPr id="18" name="Group 18"/>
          <p:cNvGrpSpPr/>
          <p:nvPr/>
        </p:nvGrpSpPr>
        <p:grpSpPr>
          <a:xfrm>
            <a:off x="14506096" y="3593866"/>
            <a:ext cx="892353" cy="2057825"/>
            <a:chOff x="0" y="0"/>
            <a:chExt cx="276282" cy="637124"/>
          </a:xfrm>
        </p:grpSpPr>
        <p:sp>
          <p:nvSpPr>
            <p:cNvPr id="19" name="Freeform 19"/>
            <p:cNvSpPr/>
            <p:nvPr/>
          </p:nvSpPr>
          <p:spPr>
            <a:xfrm>
              <a:off x="48260" y="4826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1B1A1E"/>
            </a:solidFill>
          </p:spPr>
        </p:sp>
        <p:sp>
          <p:nvSpPr>
            <p:cNvPr id="20" name="Freeform 20"/>
            <p:cNvSpPr/>
            <p:nvPr/>
          </p:nvSpPr>
          <p:spPr>
            <a:xfrm>
              <a:off x="6350" y="6350"/>
              <a:ext cx="228022" cy="588864"/>
            </a:xfrm>
            <a:custGeom>
              <a:avLst/>
              <a:gdLst/>
              <a:ahLst/>
              <a:cxnLst/>
              <a:rect l="l" t="t" r="r" b="b"/>
              <a:pathLst>
                <a:path w="228022" h="588864">
                  <a:moveTo>
                    <a:pt x="0" y="0"/>
                  </a:moveTo>
                  <a:lnTo>
                    <a:pt x="228022" y="0"/>
                  </a:lnTo>
                  <a:lnTo>
                    <a:pt x="228022" y="588864"/>
                  </a:lnTo>
                  <a:lnTo>
                    <a:pt x="0" y="588864"/>
                  </a:lnTo>
                  <a:close/>
                </a:path>
              </a:pathLst>
            </a:custGeom>
            <a:solidFill>
              <a:srgbClr val="D3CDC7"/>
            </a:solidFill>
          </p:spPr>
        </p:sp>
        <p:sp>
          <p:nvSpPr>
            <p:cNvPr id="21" name="Freeform 21"/>
            <p:cNvSpPr/>
            <p:nvPr/>
          </p:nvSpPr>
          <p:spPr>
            <a:xfrm>
              <a:off x="0" y="0"/>
              <a:ext cx="240722" cy="601564"/>
            </a:xfrm>
            <a:custGeom>
              <a:avLst/>
              <a:gdLst/>
              <a:ahLst/>
              <a:cxnLst/>
              <a:rect l="l" t="t" r="r" b="b"/>
              <a:pathLst>
                <a:path w="240722" h="601564">
                  <a:moveTo>
                    <a:pt x="240722" y="601564"/>
                  </a:moveTo>
                  <a:lnTo>
                    <a:pt x="0" y="601564"/>
                  </a:lnTo>
                  <a:lnTo>
                    <a:pt x="0" y="0"/>
                  </a:lnTo>
                  <a:lnTo>
                    <a:pt x="240722" y="0"/>
                  </a:lnTo>
                  <a:lnTo>
                    <a:pt x="240722" y="601564"/>
                  </a:lnTo>
                  <a:close/>
                  <a:moveTo>
                    <a:pt x="12700" y="588864"/>
                  </a:moveTo>
                  <a:lnTo>
                    <a:pt x="228022" y="588864"/>
                  </a:lnTo>
                  <a:lnTo>
                    <a:pt x="228022" y="12700"/>
                  </a:lnTo>
                  <a:lnTo>
                    <a:pt x="12700" y="12700"/>
                  </a:lnTo>
                  <a:lnTo>
                    <a:pt x="12700" y="588864"/>
                  </a:lnTo>
                  <a:close/>
                </a:path>
              </a:pathLst>
            </a:custGeom>
            <a:solidFill>
              <a:srgbClr val="1B1A1E"/>
            </a:solidFill>
          </p:spPr>
        </p:sp>
      </p:grpSp>
      <p:sp>
        <p:nvSpPr>
          <p:cNvPr id="22" name="AutoShape 22"/>
          <p:cNvSpPr/>
          <p:nvPr/>
        </p:nvSpPr>
        <p:spPr>
          <a:xfrm rot="2700000">
            <a:off x="14563821" y="2100769"/>
            <a:ext cx="571886" cy="0"/>
          </a:xfrm>
          <a:prstGeom prst="line">
            <a:avLst/>
          </a:prstGeom>
          <a:ln w="47625" cap="flat">
            <a:solidFill>
              <a:srgbClr val="1B1A1E"/>
            </a:solidFill>
            <a:prstDash val="solid"/>
            <a:headEnd type="none" w="sm" len="sm"/>
            <a:tailEnd type="none" w="sm" len="sm"/>
          </a:ln>
        </p:spPr>
      </p:sp>
      <p:sp>
        <p:nvSpPr>
          <p:cNvPr id="23" name="AutoShape 23"/>
          <p:cNvSpPr/>
          <p:nvPr/>
        </p:nvSpPr>
        <p:spPr>
          <a:xfrm rot="8253564">
            <a:off x="14563821" y="2100769"/>
            <a:ext cx="571886" cy="0"/>
          </a:xfrm>
          <a:prstGeom prst="line">
            <a:avLst/>
          </a:prstGeom>
          <a:ln w="47625" cap="flat">
            <a:solidFill>
              <a:srgbClr val="1B1A1E"/>
            </a:solidFill>
            <a:prstDash val="solid"/>
            <a:headEnd type="none" w="sm" len="sm"/>
            <a:tailEnd type="none" w="sm" len="sm"/>
          </a:ln>
        </p:spPr>
      </p:sp>
      <p:sp>
        <p:nvSpPr>
          <p:cNvPr id="24" name="Freeform 24"/>
          <p:cNvSpPr/>
          <p:nvPr/>
        </p:nvSpPr>
        <p:spPr>
          <a:xfrm rot="-713292">
            <a:off x="1984975" y="1254245"/>
            <a:ext cx="1405606" cy="3043634"/>
          </a:xfrm>
          <a:custGeom>
            <a:avLst/>
            <a:gdLst/>
            <a:ahLst/>
            <a:cxnLst/>
            <a:rect l="l" t="t" r="r" b="b"/>
            <a:pathLst>
              <a:path w="1405606" h="3043634">
                <a:moveTo>
                  <a:pt x="0" y="0"/>
                </a:moveTo>
                <a:lnTo>
                  <a:pt x="1405605" y="0"/>
                </a:lnTo>
                <a:lnTo>
                  <a:pt x="1405605" y="3043634"/>
                </a:lnTo>
                <a:lnTo>
                  <a:pt x="0" y="3043634"/>
                </a:lnTo>
                <a:lnTo>
                  <a:pt x="0" y="0"/>
                </a:lnTo>
                <a:close/>
              </a:path>
            </a:pathLst>
          </a:custGeom>
          <a:blipFill>
            <a:blip r:embed="rId2">
              <a:extLst>
                <a:ext uri="{96DAC541-7B7A-43D3-8B79-37D633B846F1}">
                  <asvg:svgBlip xmlns:asvg="http://schemas.microsoft.com/office/drawing/2016/SVG/main" xmlns="" r:embed="rId6"/>
                </a:ext>
              </a:extLst>
            </a:blip>
            <a:stretch>
              <a:fillRect/>
            </a:stretch>
          </a:blipFill>
        </p:spPr>
      </p:sp>
      <p:sp>
        <p:nvSpPr>
          <p:cNvPr id="27" name="TextBox 27"/>
          <p:cNvSpPr txBox="1"/>
          <p:nvPr/>
        </p:nvSpPr>
        <p:spPr>
          <a:xfrm>
            <a:off x="4738303" y="1359801"/>
            <a:ext cx="9400350" cy="1298048"/>
          </a:xfrm>
          <a:prstGeom prst="rect">
            <a:avLst/>
          </a:prstGeom>
        </p:spPr>
        <p:txBody>
          <a:bodyPr lIns="0" tIns="0" rIns="0" bIns="0" rtlCol="0" anchor="t">
            <a:spAutoFit/>
          </a:bodyPr>
          <a:lstStyle/>
          <a:p>
            <a:pPr algn="ctr">
              <a:lnSpc>
                <a:spcPts val="10800"/>
              </a:lnSpc>
            </a:pPr>
            <a:r>
              <a:rPr lang="en-US" sz="7200" dirty="0">
                <a:solidFill>
                  <a:srgbClr val="1B1A1E"/>
                </a:solidFill>
                <a:latin typeface="Public Sans Bold"/>
              </a:rPr>
              <a:t>Key features</a:t>
            </a:r>
          </a:p>
        </p:txBody>
      </p:sp>
      <p:sp>
        <p:nvSpPr>
          <p:cNvPr id="29" name="Freeform 29"/>
          <p:cNvSpPr/>
          <p:nvPr/>
        </p:nvSpPr>
        <p:spPr>
          <a:xfrm>
            <a:off x="-692616" y="-740444"/>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7"/>
            <a:stretch>
              <a:fillRect t="-276" b="-276"/>
            </a:stretch>
          </a:blipFill>
        </p:spPr>
      </p:sp>
      <p:sp>
        <p:nvSpPr>
          <p:cNvPr id="28" name="Freeform 6"/>
          <p:cNvSpPr/>
          <p:nvPr/>
        </p:nvSpPr>
        <p:spPr>
          <a:xfrm rot="-10800000">
            <a:off x="-698632" y="8367242"/>
            <a:ext cx="19685262" cy="2645048"/>
          </a:xfrm>
          <a:custGeom>
            <a:avLst/>
            <a:gdLst/>
            <a:ahLst/>
            <a:cxnLst/>
            <a:rect l="l" t="t" r="r" b="b"/>
            <a:pathLst>
              <a:path w="19685262" h="2645048">
                <a:moveTo>
                  <a:pt x="0" y="0"/>
                </a:moveTo>
                <a:lnTo>
                  <a:pt x="19685262" y="0"/>
                </a:lnTo>
                <a:lnTo>
                  <a:pt x="19685262" y="2645048"/>
                </a:lnTo>
                <a:lnTo>
                  <a:pt x="0" y="2645048"/>
                </a:lnTo>
                <a:lnTo>
                  <a:pt x="0" y="0"/>
                </a:lnTo>
                <a:close/>
              </a:path>
            </a:pathLst>
          </a:custGeom>
          <a:blipFill>
            <a:blip r:embed="rId7"/>
            <a:stretch>
              <a:fillRect t="-276" b="-276"/>
            </a:stretch>
          </a:blipFill>
        </p:spPr>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25400" y="4197128"/>
            <a:ext cx="5943612" cy="6611125"/>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64343" y="6591734"/>
            <a:ext cx="3332328" cy="3809566"/>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84963" y="2733436"/>
            <a:ext cx="5981700" cy="5981700"/>
          </a:xfrm>
          <a:prstGeom prst="rect">
            <a:avLst/>
          </a:prstGeom>
        </p:spPr>
      </p:pic>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637601" y="249021"/>
            <a:ext cx="1347543" cy="1731150"/>
          </a:xfrm>
          <a:prstGeom prst="rect">
            <a:avLst/>
          </a:prstGeom>
        </p:spPr>
      </p:pic>
    </p:spTree>
    <p:extLst>
      <p:ext uri="{BB962C8B-B14F-4D97-AF65-F5344CB8AC3E}">
        <p14:creationId xmlns:p14="http://schemas.microsoft.com/office/powerpoint/2010/main" val="3199154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358</Words>
  <Application>Microsoft Office PowerPoint</Application>
  <PresentationFormat>Custom</PresentationFormat>
  <Paragraphs>47</Paragraphs>
  <Slides>11</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Atma Bold</vt:lpstr>
      <vt:lpstr>Arial Black</vt:lpstr>
      <vt:lpstr>Arial</vt:lpstr>
      <vt:lpstr>Quicksand Bold</vt:lpstr>
      <vt:lpstr>Calibri</vt:lpstr>
      <vt:lpstr>Public Sans Bold</vt:lpstr>
      <vt:lpstr>Fredoka One</vt:lpstr>
      <vt:lpstr>Arial Rounded MT Bold</vt:lpstr>
      <vt:lpstr>Forte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IEEE.tv</dc:title>
  <dc:creator>Gadget Valley</dc:creator>
  <cp:lastModifiedBy>abdullah anim</cp:lastModifiedBy>
  <cp:revision>48</cp:revision>
  <dcterms:created xsi:type="dcterms:W3CDTF">2006-08-16T00:00:00Z</dcterms:created>
  <dcterms:modified xsi:type="dcterms:W3CDTF">2023-08-12T15:37:37Z</dcterms:modified>
  <dc:identifier>DAFoVgxO5AI</dc:identifier>
</cp:coreProperties>
</file>